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295" r:id="rId5"/>
    <p:sldId id="296" r:id="rId6"/>
    <p:sldId id="297" r:id="rId7"/>
    <p:sldId id="298" r:id="rId8"/>
    <p:sldId id="294" r:id="rId9"/>
    <p:sldId id="257" r:id="rId10"/>
    <p:sldId id="284" r:id="rId11"/>
    <p:sldId id="270" r:id="rId12"/>
    <p:sldId id="282" r:id="rId13"/>
    <p:sldId id="279" r:id="rId14"/>
    <p:sldId id="280" r:id="rId15"/>
    <p:sldId id="307" r:id="rId16"/>
    <p:sldId id="291" r:id="rId17"/>
    <p:sldId id="305" r:id="rId18"/>
    <p:sldId id="285" r:id="rId19"/>
    <p:sldId id="301" r:id="rId20"/>
    <p:sldId id="286" r:id="rId21"/>
    <p:sldId id="287" r:id="rId22"/>
    <p:sldId id="288" r:id="rId23"/>
    <p:sldId id="306" r:id="rId24"/>
    <p:sldId id="302" r:id="rId25"/>
    <p:sldId id="303" r:id="rId26"/>
    <p:sldId id="304" r:id="rId27"/>
    <p:sldId id="278" r:id="rId28"/>
    <p:sldId id="281" r:id="rId29"/>
    <p:sldId id="289" r:id="rId30"/>
    <p:sldId id="30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&lt;</a:t>
            </a:r>
            <a:r>
              <a:rPr lang="en-US" dirty="0" err="1" smtClean="0"/>
              <a:t>Amit</a:t>
            </a:r>
            <a:r>
              <a:rPr lang="en-US" dirty="0" smtClean="0"/>
              <a:t> </a:t>
            </a:r>
            <a:r>
              <a:rPr lang="en-US" dirty="0" err="1" smtClean="0"/>
              <a:t>Sinhal</a:t>
            </a:r>
            <a:r>
              <a:rPr lang="en-US" dirty="0" smtClean="0"/>
              <a:t>&gt;</a:t>
            </a:r>
            <a:endParaRPr lang="en-US" dirty="0"/>
          </a:p>
        </p:txBody>
      </p:sp>
      <p:pic>
        <p:nvPicPr>
          <p:cNvPr id="7" name="Google Shape;82;g155b8961404_0_1"/>
          <p:cNvPicPr preferRelativeResize="0"/>
          <p:nvPr userDrawn="1"/>
        </p:nvPicPr>
        <p:blipFill>
          <a:blip r:embed="rId13">
            <a:alphaModFix/>
          </a:blip>
          <a:stretch>
            <a:fillRect/>
          </a:stretch>
        </p:blipFill>
        <p:spPr>
          <a:xfrm>
            <a:off x="4191000" y="6400800"/>
            <a:ext cx="756275" cy="381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geeksforgeeks.org/tag/neural-network/"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21395" y="5029200"/>
            <a:ext cx="8683625" cy="1447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b="1" dirty="0" smtClean="0">
                <a:solidFill>
                  <a:schemeClr val="tx1"/>
                </a:solidFill>
              </a:rPr>
              <a:t>Dr. </a:t>
            </a:r>
            <a:r>
              <a:rPr lang="en-US" b="1" dirty="0" err="1" smtClean="0">
                <a:solidFill>
                  <a:schemeClr val="tx1"/>
                </a:solidFill>
              </a:rPr>
              <a:t>Amit</a:t>
            </a:r>
            <a:r>
              <a:rPr lang="en-US" b="1" dirty="0" smtClean="0">
                <a:solidFill>
                  <a:schemeClr val="tx1"/>
                </a:solidFill>
              </a:rPr>
              <a:t> </a:t>
            </a:r>
            <a:r>
              <a:rPr lang="en-US" b="1" dirty="0" err="1" smtClean="0">
                <a:solidFill>
                  <a:schemeClr val="tx1"/>
                </a:solidFill>
              </a:rPr>
              <a:t>Sinhal</a:t>
            </a:r>
            <a:endParaRPr lang="en-US" b="1" dirty="0" smtClean="0">
              <a:solidFill>
                <a:schemeClr val="tx1"/>
              </a:solidFill>
            </a:endParaRPr>
          </a:p>
          <a:p>
            <a:pPr>
              <a:spcBef>
                <a:spcPts val="0"/>
              </a:spcBef>
            </a:pPr>
            <a:r>
              <a:rPr lang="en-US" sz="2800" b="1" dirty="0" smtClean="0">
                <a:solidFill>
                  <a:schemeClr val="tx1"/>
                </a:solidFill>
              </a:rPr>
              <a:t>Professor</a:t>
            </a:r>
            <a:endParaRPr lang="en-US" b="1" dirty="0" smtClean="0">
              <a:solidFill>
                <a:schemeClr val="tx1"/>
              </a:solidFill>
            </a:endParaRPr>
          </a:p>
          <a:p>
            <a:pPr>
              <a:spcBef>
                <a:spcPts val="0"/>
              </a:spcBef>
            </a:pPr>
            <a:r>
              <a:rPr lang="en-US" sz="2400" b="1" dirty="0" smtClean="0">
                <a:solidFill>
                  <a:schemeClr val="tx1"/>
                </a:solidFill>
              </a:rPr>
              <a:t>Department of Computer Science &amp; Engineering</a:t>
            </a:r>
          </a:p>
        </p:txBody>
      </p:sp>
      <p:pic>
        <p:nvPicPr>
          <p:cNvPr id="1026" name="Picture 2" descr="Recurrent Neural Networks – Machine Learning G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6858000" cy="380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185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20908"/>
            <a:ext cx="8686800" cy="5262979"/>
          </a:xfrm>
          <a:prstGeom prst="rect">
            <a:avLst/>
          </a:prstGeom>
        </p:spPr>
        <p:txBody>
          <a:bodyPr wrap="square">
            <a:spAutoFit/>
          </a:bodyPr>
          <a:lstStyle/>
          <a:p>
            <a:pPr algn="ctr"/>
            <a:r>
              <a:rPr lang="en-US" sz="2800" b="1" dirty="0"/>
              <a:t>Why Recurrent Neural Networks</a:t>
            </a:r>
            <a:r>
              <a:rPr lang="en-US" sz="2800" b="1" dirty="0" smtClean="0"/>
              <a:t>?</a:t>
            </a:r>
          </a:p>
          <a:p>
            <a:pPr algn="ctr"/>
            <a:endParaRPr lang="en-US" sz="2800" b="1" dirty="0"/>
          </a:p>
          <a:p>
            <a:pPr algn="just"/>
            <a:r>
              <a:rPr lang="en-US" sz="2800" dirty="0"/>
              <a:t>RNN were created because there were a few issues in the feed-forward neural network:</a:t>
            </a:r>
          </a:p>
          <a:p>
            <a:pPr marL="457200" indent="-457200" algn="just">
              <a:buFont typeface="Arial" pitchFamily="34" charset="0"/>
              <a:buChar char="•"/>
            </a:pPr>
            <a:r>
              <a:rPr lang="en-US" sz="2800" dirty="0"/>
              <a:t>Cannot handle sequential data</a:t>
            </a:r>
          </a:p>
          <a:p>
            <a:pPr marL="457200" indent="-457200" algn="just">
              <a:buFont typeface="Arial" pitchFamily="34" charset="0"/>
              <a:buChar char="•"/>
            </a:pPr>
            <a:r>
              <a:rPr lang="en-US" sz="2800" dirty="0"/>
              <a:t>Considers only the current input</a:t>
            </a:r>
          </a:p>
          <a:p>
            <a:pPr marL="457200" indent="-457200" algn="just">
              <a:buFont typeface="Arial" pitchFamily="34" charset="0"/>
              <a:buChar char="•"/>
            </a:pPr>
            <a:r>
              <a:rPr lang="en-US" sz="2800" dirty="0"/>
              <a:t>Cannot memorize previous </a:t>
            </a:r>
            <a:r>
              <a:rPr lang="en-US" sz="2800" dirty="0" smtClean="0"/>
              <a:t>inputs</a:t>
            </a:r>
          </a:p>
          <a:p>
            <a:pPr marL="457200" indent="-457200" algn="just">
              <a:buFont typeface="Arial" pitchFamily="34" charset="0"/>
              <a:buChar char="•"/>
            </a:pPr>
            <a:endParaRPr lang="en-US" sz="2800" dirty="0"/>
          </a:p>
          <a:p>
            <a:pPr algn="just"/>
            <a:r>
              <a:rPr lang="en-US" sz="2800" dirty="0"/>
              <a:t>The solution to these issues is the RNN. </a:t>
            </a:r>
            <a:endParaRPr lang="en-US" sz="2800" dirty="0" smtClean="0"/>
          </a:p>
          <a:p>
            <a:pPr algn="just"/>
            <a:r>
              <a:rPr lang="en-US" sz="2800" dirty="0" smtClean="0"/>
              <a:t>An </a:t>
            </a:r>
            <a:r>
              <a:rPr lang="en-US" sz="2800" dirty="0"/>
              <a:t>RNN can handle sequential data, accepting the current input data, and previously received inputs. RNNs can memorize previous inputs due to their internal memory.</a:t>
            </a:r>
          </a:p>
        </p:txBody>
      </p:sp>
    </p:spTree>
    <p:extLst>
      <p:ext uri="{BB962C8B-B14F-4D97-AF65-F5344CB8AC3E}">
        <p14:creationId xmlns:p14="http://schemas.microsoft.com/office/powerpoint/2010/main" val="2704154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70189" y="78151"/>
            <a:ext cx="8229600" cy="715962"/>
          </a:xfrm>
        </p:spPr>
        <p:txBody>
          <a:bodyPr>
            <a:normAutofit fontScale="90000"/>
          </a:bodyPr>
          <a:lstStyle/>
          <a:p>
            <a:pPr fontAlgn="base"/>
            <a:r>
              <a:rPr lang="en-US" b="1" dirty="0"/>
              <a:t>What </a:t>
            </a:r>
            <a:r>
              <a:rPr lang="en-US" b="1" dirty="0" smtClean="0"/>
              <a:t>is </a:t>
            </a:r>
            <a:r>
              <a:rPr lang="en-US" b="1" dirty="0"/>
              <a:t>a Recurrent Neural Network</a:t>
            </a:r>
          </a:p>
        </p:txBody>
      </p:sp>
      <p:sp>
        <p:nvSpPr>
          <p:cNvPr id="2" name="Rectangle 1"/>
          <p:cNvSpPr/>
          <p:nvPr/>
        </p:nvSpPr>
        <p:spPr>
          <a:xfrm>
            <a:off x="152400" y="801040"/>
            <a:ext cx="8813222" cy="2308324"/>
          </a:xfrm>
          <a:prstGeom prst="rect">
            <a:avLst/>
          </a:prstGeom>
        </p:spPr>
        <p:txBody>
          <a:bodyPr wrap="square">
            <a:spAutoFit/>
          </a:bodyPr>
          <a:lstStyle/>
          <a:p>
            <a:pPr marL="285750" indent="-285750" algn="just" fontAlgn="base">
              <a:buFont typeface="Arial" pitchFamily="34" charset="0"/>
              <a:buChar char="•"/>
            </a:pPr>
            <a:r>
              <a:rPr lang="en-US" dirty="0" smtClean="0"/>
              <a:t>A </a:t>
            </a:r>
            <a:r>
              <a:rPr lang="en-US" dirty="0"/>
              <a:t>recurrent neural network (RNN) is a special type of artificial neural network adapted to work for time series data or data that involves sequences. </a:t>
            </a:r>
            <a:endParaRPr lang="en-US" dirty="0" smtClean="0"/>
          </a:p>
          <a:p>
            <a:pPr marL="285750" indent="-285750" algn="just" fontAlgn="base">
              <a:buFont typeface="Arial" pitchFamily="34" charset="0"/>
              <a:buChar char="•"/>
            </a:pPr>
            <a:r>
              <a:rPr lang="en-US" dirty="0" smtClean="0"/>
              <a:t>Ordinary </a:t>
            </a:r>
            <a:r>
              <a:rPr lang="en-US" dirty="0" smtClean="0"/>
              <a:t>feed forward </a:t>
            </a:r>
            <a:r>
              <a:rPr lang="en-US" dirty="0"/>
              <a:t>neural networks are only meant for data points that are independent of each other. However, if we have data in a sequence such that one data point depends upon the previous data point, we need to modify the neural network to incorporate the dependencies between these data points. </a:t>
            </a:r>
            <a:endParaRPr lang="en-US" dirty="0" smtClean="0"/>
          </a:p>
          <a:p>
            <a:pPr marL="285750" indent="-285750" algn="just" fontAlgn="base">
              <a:buFont typeface="Arial" pitchFamily="34" charset="0"/>
              <a:buChar char="•"/>
            </a:pPr>
            <a:r>
              <a:rPr lang="en-US" dirty="0" smtClean="0"/>
              <a:t>RNNs </a:t>
            </a:r>
            <a:r>
              <a:rPr lang="en-US" dirty="0"/>
              <a:t>have the concept of “memory” that helps them store the states or information of previous inputs to generate the next output of the sequence.</a:t>
            </a:r>
          </a:p>
        </p:txBody>
      </p:sp>
      <p:pic>
        <p:nvPicPr>
          <p:cNvPr id="3076" name="Picture 4" descr="https://www.simplilearn.com/ice9/free_resources_article_thumb/Network_framework.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19400"/>
            <a:ext cx="4664490" cy="394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3736" y="13855"/>
            <a:ext cx="8229600" cy="671945"/>
          </a:xfrm>
        </p:spPr>
        <p:txBody>
          <a:bodyPr>
            <a:normAutofit fontScale="90000"/>
          </a:bodyPr>
          <a:lstStyle/>
          <a:p>
            <a:r>
              <a:rPr lang="en-US" b="1" dirty="0" smtClean="0"/>
              <a:t>Recurrent </a:t>
            </a:r>
            <a:r>
              <a:rPr lang="en-US" b="1" dirty="0"/>
              <a:t>Neural </a:t>
            </a:r>
            <a:r>
              <a:rPr lang="en-US" b="1" dirty="0" smtClean="0"/>
              <a:t>Networks (RNN) </a:t>
            </a:r>
            <a:endParaRPr lang="en-US" b="1" dirty="0" smtClean="0">
              <a:ea typeface="ＭＳ Ｐゴシック" pitchFamily="34" charset="-128"/>
            </a:endParaRPr>
          </a:p>
        </p:txBody>
      </p:sp>
      <p:sp>
        <p:nvSpPr>
          <p:cNvPr id="8" name="Rectangle 7"/>
          <p:cNvSpPr/>
          <p:nvPr/>
        </p:nvSpPr>
        <p:spPr>
          <a:xfrm>
            <a:off x="158616" y="5105400"/>
            <a:ext cx="8760247" cy="1569660"/>
          </a:xfrm>
          <a:prstGeom prst="rect">
            <a:avLst/>
          </a:prstGeom>
        </p:spPr>
        <p:txBody>
          <a:bodyPr wrap="square">
            <a:spAutoFit/>
          </a:bodyPr>
          <a:lstStyle/>
          <a:p>
            <a:pPr algn="just"/>
            <a:r>
              <a:rPr lang="en-US" sz="2400" i="1" dirty="0"/>
              <a:t>RNNs have a Memory that stores all information about the calculations. It employs the same settings for each input since it produces the same outcome by performing the same task on all inputs or hidden layers.</a:t>
            </a:r>
            <a:endParaRPr lang="en-IN" sz="2400" dirty="0"/>
          </a:p>
        </p:txBody>
      </p:sp>
      <p:pic>
        <p:nvPicPr>
          <p:cNvPr id="3074" name="Picture 2" descr="Recurrent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53" y="2362200"/>
            <a:ext cx="8760247" cy="26370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399" y="685800"/>
            <a:ext cx="8766463" cy="1754326"/>
          </a:xfrm>
          <a:prstGeom prst="rect">
            <a:avLst/>
          </a:prstGeom>
        </p:spPr>
        <p:txBody>
          <a:bodyPr wrap="square">
            <a:spAutoFit/>
          </a:bodyPr>
          <a:lstStyle/>
          <a:p>
            <a:pPr algn="just"/>
            <a:r>
              <a:rPr lang="en-US" dirty="0"/>
              <a:t>All of the inputs and outputs in standard neural networks are independent of one another, however in some circumstances, such as when predicting the next word of a phrase, the prior words are necessary, and so the previous words must be remembered. </a:t>
            </a:r>
            <a:endParaRPr lang="en-US" dirty="0" smtClean="0"/>
          </a:p>
          <a:p>
            <a:pPr algn="just"/>
            <a:r>
              <a:rPr lang="en-US" dirty="0" smtClean="0"/>
              <a:t>As </a:t>
            </a:r>
            <a:r>
              <a:rPr lang="en-US" dirty="0"/>
              <a:t>a result, RNN was created, which used a Hidden Layer to overcome the problem. The most important component of RNN is the Hidden state, which remembers specific information about a sequence.</a:t>
            </a:r>
            <a:endParaRPr lang="en-IN" dirty="0"/>
          </a:p>
        </p:txBody>
      </p:sp>
    </p:spTree>
    <p:extLst>
      <p:ext uri="{BB962C8B-B14F-4D97-AF65-F5344CB8AC3E}">
        <p14:creationId xmlns:p14="http://schemas.microsoft.com/office/powerpoint/2010/main" val="308679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14903" y="782036"/>
            <a:ext cx="8763000" cy="3416320"/>
          </a:xfrm>
          <a:prstGeom prst="rect">
            <a:avLst/>
          </a:prstGeom>
        </p:spPr>
        <p:txBody>
          <a:bodyPr wrap="square">
            <a:spAutoFit/>
          </a:bodyPr>
          <a:lstStyle/>
          <a:p>
            <a:pPr algn="just"/>
            <a:r>
              <a:rPr lang="en-US" sz="2400" dirty="0"/>
              <a:t>Feed-forward neural networks are poor predictions of what will happen next because they have no memory of the information they receive. Because it simply analyses the current input, a feed-forward network has no idea of temporal order. </a:t>
            </a:r>
            <a:endParaRPr lang="en-US" sz="2400" dirty="0" smtClean="0"/>
          </a:p>
          <a:p>
            <a:pPr algn="just"/>
            <a:r>
              <a:rPr lang="en-US" sz="2400" dirty="0" smtClean="0"/>
              <a:t>The </a:t>
            </a:r>
            <a:r>
              <a:rPr lang="en-US" sz="2400" dirty="0"/>
              <a:t>information is in an RNN cycle via a loop. Before making a judgment, it evaluates the current input as well as what it has learned from past inputs. </a:t>
            </a:r>
            <a:endParaRPr lang="en-US" sz="2400" dirty="0" smtClean="0"/>
          </a:p>
          <a:p>
            <a:pPr algn="just"/>
            <a:r>
              <a:rPr lang="en-US" sz="2400" dirty="0" smtClean="0"/>
              <a:t>RNN, </a:t>
            </a:r>
            <a:r>
              <a:rPr lang="en-US" sz="2400" dirty="0"/>
              <a:t>on the other hand, may recall due to internal memory. It produces output, copies it, and then returns it to the network.</a:t>
            </a:r>
          </a:p>
        </p:txBody>
      </p:sp>
      <p:pic>
        <p:nvPicPr>
          <p:cNvPr id="4098" name="Picture 2" descr="Recurrent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03" y="4343400"/>
            <a:ext cx="8610600" cy="21858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325898" y="27709"/>
            <a:ext cx="8541011" cy="715962"/>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base"/>
            <a:r>
              <a:rPr lang="en-US" b="1" smtClean="0"/>
              <a:t>Unfolding a Recurrent Neural Network</a:t>
            </a:r>
            <a:endParaRPr lang="en-US" b="1" dirty="0"/>
          </a:p>
        </p:txBody>
      </p:sp>
    </p:spTree>
    <p:extLst>
      <p:ext uri="{BB962C8B-B14F-4D97-AF65-F5344CB8AC3E}">
        <p14:creationId xmlns:p14="http://schemas.microsoft.com/office/powerpoint/2010/main" val="1435007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86364" y="34636"/>
            <a:ext cx="8229600" cy="715962"/>
          </a:xfrm>
        </p:spPr>
        <p:txBody>
          <a:bodyPr>
            <a:normAutofit fontScale="90000"/>
          </a:bodyPr>
          <a:lstStyle/>
          <a:p>
            <a:r>
              <a:rPr lang="en-US" b="1" dirty="0" smtClean="0"/>
              <a:t>How Does RNN Works</a:t>
            </a:r>
            <a:endParaRPr lang="en-US" b="1" dirty="0" smtClean="0">
              <a:ea typeface="ＭＳ Ｐゴシック" pitchFamily="34" charset="-128"/>
            </a:endParaRPr>
          </a:p>
        </p:txBody>
      </p:sp>
      <p:sp>
        <p:nvSpPr>
          <p:cNvPr id="8" name="Rectangle 7"/>
          <p:cNvSpPr/>
          <p:nvPr/>
        </p:nvSpPr>
        <p:spPr>
          <a:xfrm>
            <a:off x="351282" y="4648200"/>
            <a:ext cx="8499764" cy="1938992"/>
          </a:xfrm>
          <a:prstGeom prst="rect">
            <a:avLst/>
          </a:prstGeom>
        </p:spPr>
        <p:txBody>
          <a:bodyPr wrap="square">
            <a:spAutoFit/>
          </a:bodyPr>
          <a:lstStyle/>
          <a:p>
            <a:pPr algn="just"/>
            <a:r>
              <a:rPr lang="en-US" sz="2400" i="1" dirty="0"/>
              <a:t>The different activation functions, weights, and biases will be standardized by the Recurrent Neural Network, ensuring that each hidden layer has the same characteristics. Rather than constructing numerous hidden layers, it will create only one and loop over it as many times as necessary.</a:t>
            </a:r>
            <a:endParaRPr lang="en-IN" sz="2400" dirty="0"/>
          </a:p>
        </p:txBody>
      </p:sp>
      <p:pic>
        <p:nvPicPr>
          <p:cNvPr id="5122" name="Picture 2" descr="Recurrent Neural Network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7212" y="838200"/>
            <a:ext cx="8593834" cy="335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2" name="Rectangle 1"/>
          <p:cNvSpPr/>
          <p:nvPr/>
        </p:nvSpPr>
        <p:spPr>
          <a:xfrm>
            <a:off x="76200" y="3962400"/>
            <a:ext cx="8915400" cy="2308324"/>
          </a:xfrm>
          <a:prstGeom prst="rect">
            <a:avLst/>
          </a:prstGeom>
        </p:spPr>
        <p:txBody>
          <a:bodyPr wrap="square">
            <a:spAutoFit/>
          </a:bodyPr>
          <a:lstStyle/>
          <a:p>
            <a:pPr algn="just"/>
            <a:r>
              <a:rPr lang="en-US" sz="2400" dirty="0"/>
              <a:t>At time t=0, the input is 'x</a:t>
            </a:r>
            <a:r>
              <a:rPr lang="en-US" sz="1400" dirty="0"/>
              <a:t>0</a:t>
            </a:r>
            <a:r>
              <a:rPr lang="en-US" sz="2400" dirty="0"/>
              <a:t>, and the task is to figure out what is 'h</a:t>
            </a:r>
            <a:r>
              <a:rPr lang="en-US" sz="1600" dirty="0"/>
              <a:t>0</a:t>
            </a:r>
            <a:r>
              <a:rPr lang="en-US" sz="2400" dirty="0"/>
              <a:t>'. Substituting t=0 in the equation and acquiring the function h(t) value. The next value of 'y</a:t>
            </a:r>
            <a:r>
              <a:rPr lang="en-US" sz="1600" dirty="0"/>
              <a:t>0</a:t>
            </a:r>
            <a:r>
              <a:rPr lang="en-US" sz="2400" dirty="0"/>
              <a:t>' is finding out using the previously calculated values when applied to the new formula.</a:t>
            </a:r>
          </a:p>
          <a:p>
            <a:pPr algn="just"/>
            <a:r>
              <a:rPr lang="en-US" sz="2400" dirty="0"/>
              <a:t>The same process is repeated through all of the timestamps in the model to train a model.</a:t>
            </a:r>
          </a:p>
        </p:txBody>
      </p:sp>
      <p:pic>
        <p:nvPicPr>
          <p:cNvPr id="25604" name="Picture 4"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36" y="838200"/>
            <a:ext cx="850336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17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90055"/>
            <a:ext cx="8229600" cy="715962"/>
          </a:xfrm>
        </p:spPr>
        <p:txBody>
          <a:bodyPr>
            <a:normAutofit fontScale="90000"/>
          </a:bodyPr>
          <a:lstStyle/>
          <a:p>
            <a:r>
              <a:rPr lang="en-US" b="1" dirty="0"/>
              <a:t>Training through RNN</a:t>
            </a:r>
            <a:endParaRPr lang="en-US" b="1" dirty="0" smtClean="0">
              <a:ea typeface="ＭＳ Ｐゴシック" pitchFamily="34" charset="-128"/>
            </a:endParaRPr>
          </a:p>
        </p:txBody>
      </p:sp>
      <p:sp>
        <p:nvSpPr>
          <p:cNvPr id="8" name="Rectangle 7"/>
          <p:cNvSpPr/>
          <p:nvPr/>
        </p:nvSpPr>
        <p:spPr>
          <a:xfrm>
            <a:off x="228599" y="914400"/>
            <a:ext cx="8610601" cy="4524315"/>
          </a:xfrm>
          <a:prstGeom prst="rect">
            <a:avLst/>
          </a:prstGeom>
        </p:spPr>
        <p:txBody>
          <a:bodyPr wrap="square">
            <a:spAutoFit/>
          </a:bodyPr>
          <a:lstStyle/>
          <a:p>
            <a:pPr marL="342900" indent="-342900" algn="just">
              <a:buFont typeface="Arial" pitchFamily="34" charset="0"/>
              <a:buChar char="•"/>
            </a:pPr>
            <a:r>
              <a:rPr lang="en-US" sz="2400" dirty="0" smtClean="0"/>
              <a:t>The network takes a single time-step of the input.</a:t>
            </a:r>
          </a:p>
          <a:p>
            <a:pPr marL="342900" indent="-342900" algn="just">
              <a:buFont typeface="Arial" pitchFamily="34" charset="0"/>
              <a:buChar char="•"/>
            </a:pPr>
            <a:r>
              <a:rPr lang="en-US" sz="2400" dirty="0" smtClean="0"/>
              <a:t>We can calculate the current state through the current input and the previous state.</a:t>
            </a:r>
          </a:p>
          <a:p>
            <a:pPr marL="342900" indent="-342900" algn="just">
              <a:buFont typeface="Arial" pitchFamily="34" charset="0"/>
              <a:buChar char="•"/>
            </a:pPr>
            <a:r>
              <a:rPr lang="en-US" sz="2400" dirty="0" smtClean="0"/>
              <a:t>Now, the current state through h</a:t>
            </a:r>
            <a:r>
              <a:rPr lang="en-US" sz="2400" baseline="-25000" dirty="0" smtClean="0"/>
              <a:t>t-1</a:t>
            </a:r>
            <a:r>
              <a:rPr lang="en-US" sz="2400" dirty="0" smtClean="0"/>
              <a:t> for the next state.</a:t>
            </a:r>
          </a:p>
          <a:p>
            <a:pPr marL="342900" indent="-342900" algn="just">
              <a:buFont typeface="Arial" pitchFamily="34" charset="0"/>
              <a:buChar char="•"/>
            </a:pPr>
            <a:r>
              <a:rPr lang="en-US" sz="2400" dirty="0" smtClean="0"/>
              <a:t>There is n number of steps, and in the end, all the information can be joined.</a:t>
            </a:r>
          </a:p>
          <a:p>
            <a:pPr marL="342900" indent="-342900" algn="just">
              <a:buFont typeface="Arial" pitchFamily="34" charset="0"/>
              <a:buChar char="•"/>
            </a:pPr>
            <a:r>
              <a:rPr lang="en-US" sz="2400" dirty="0" smtClean="0"/>
              <a:t>After completion of all the steps, the final step is for calculating the output.</a:t>
            </a:r>
          </a:p>
          <a:p>
            <a:pPr marL="342900" indent="-342900" algn="just">
              <a:buFont typeface="Arial" pitchFamily="34" charset="0"/>
              <a:buChar char="•"/>
            </a:pPr>
            <a:r>
              <a:rPr lang="en-US" sz="2400" dirty="0" smtClean="0"/>
              <a:t>At last, we compute the error by calculating the difference between actual output and the predicted output.</a:t>
            </a:r>
          </a:p>
          <a:p>
            <a:pPr marL="342900" indent="-342900" algn="just">
              <a:buFont typeface="Arial" pitchFamily="34" charset="0"/>
              <a:buChar char="•"/>
            </a:pPr>
            <a:r>
              <a:rPr lang="en-US" sz="2400" dirty="0" smtClean="0"/>
              <a:t>The error is back-propagated to the network to adjust the weights and produce a better outcome.</a:t>
            </a:r>
            <a:endParaRPr lang="en-US" sz="2400" dirty="0"/>
          </a:p>
        </p:txBody>
      </p:sp>
    </p:spTree>
    <p:extLst>
      <p:ext uri="{BB962C8B-B14F-4D97-AF65-F5344CB8AC3E}">
        <p14:creationId xmlns:p14="http://schemas.microsoft.com/office/powerpoint/2010/main" val="183392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90055"/>
            <a:ext cx="8229600" cy="715962"/>
          </a:xfrm>
        </p:spPr>
        <p:txBody>
          <a:bodyPr>
            <a:normAutofit fontScale="90000"/>
          </a:bodyPr>
          <a:lstStyle/>
          <a:p>
            <a:r>
              <a:rPr lang="en-US" b="1" dirty="0"/>
              <a:t>Training through RNN</a:t>
            </a:r>
            <a:endParaRPr lang="en-US" b="1" dirty="0" smtClean="0">
              <a:ea typeface="ＭＳ Ｐゴシック" pitchFamily="34" charset="-128"/>
            </a:endParaRPr>
          </a:p>
        </p:txBody>
      </p:sp>
      <p:pic>
        <p:nvPicPr>
          <p:cNvPr id="17410" name="Picture 2" descr="Recurrent Neural Network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676400"/>
            <a:ext cx="1700830" cy="3276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838200"/>
            <a:ext cx="6934200" cy="5415379"/>
          </a:xfrm>
          <a:prstGeom prst="rect">
            <a:avLst/>
          </a:prstGeom>
        </p:spPr>
        <p:txBody>
          <a:bodyPr wrap="square">
            <a:spAutoFit/>
          </a:bodyPr>
          <a:lstStyle/>
          <a:p>
            <a:r>
              <a:rPr lang="en-US" sz="2400" dirty="0"/>
              <a:t>For calculating the current state-</a:t>
            </a:r>
          </a:p>
          <a:p>
            <a:pPr algn="ctr"/>
            <a:r>
              <a:rPr lang="en-US" sz="2400" b="1" dirty="0" err="1"/>
              <a:t>h</a:t>
            </a:r>
            <a:r>
              <a:rPr lang="en-US" sz="2400" b="1" baseline="-25000" dirty="0" err="1"/>
              <a:t>t</a:t>
            </a:r>
            <a:r>
              <a:rPr lang="en-US" sz="2400" b="1" dirty="0"/>
              <a:t> =f(h</a:t>
            </a:r>
            <a:r>
              <a:rPr lang="en-US" sz="2400" b="1" baseline="-25000" dirty="0"/>
              <a:t>t-1</a:t>
            </a:r>
            <a:r>
              <a:rPr lang="en-US" sz="2400" b="1" dirty="0"/>
              <a:t>, </a:t>
            </a:r>
            <a:r>
              <a:rPr lang="en-US" sz="2400" b="1" dirty="0" err="1"/>
              <a:t>X</a:t>
            </a:r>
            <a:r>
              <a:rPr lang="en-US" sz="2400" b="1" baseline="-25000" dirty="0" err="1"/>
              <a:t>t</a:t>
            </a:r>
            <a:r>
              <a:rPr lang="en-US" sz="2400" b="1" dirty="0"/>
              <a:t>)</a:t>
            </a:r>
            <a:endParaRPr lang="en-US" sz="2400" dirty="0"/>
          </a:p>
          <a:p>
            <a:r>
              <a:rPr lang="en-US" sz="2400" dirty="0"/>
              <a:t>Where </a:t>
            </a:r>
            <a:r>
              <a:rPr lang="en-US" sz="2400" dirty="0" err="1"/>
              <a:t>h</a:t>
            </a:r>
            <a:r>
              <a:rPr lang="en-US" sz="2400" baseline="-25000" dirty="0" err="1"/>
              <a:t>t</a:t>
            </a:r>
            <a:r>
              <a:rPr lang="en-US" sz="2400" dirty="0"/>
              <a:t>= </a:t>
            </a:r>
            <a:r>
              <a:rPr lang="en-US" sz="2400" b="1" dirty="0"/>
              <a:t>current state</a:t>
            </a:r>
            <a:r>
              <a:rPr lang="en-US" sz="2400" dirty="0"/>
              <a:t/>
            </a:r>
            <a:br>
              <a:rPr lang="en-US" sz="2400" dirty="0"/>
            </a:br>
            <a:r>
              <a:rPr lang="en-US" sz="2400" dirty="0" smtClean="0"/>
              <a:t>h</a:t>
            </a:r>
            <a:r>
              <a:rPr lang="en-US" sz="2400" baseline="-25000" dirty="0" smtClean="0"/>
              <a:t>t-1</a:t>
            </a:r>
            <a:r>
              <a:rPr lang="en-US" sz="2400" dirty="0"/>
              <a:t>= </a:t>
            </a:r>
            <a:r>
              <a:rPr lang="en-US" sz="2400" b="1" dirty="0"/>
              <a:t>previous state</a:t>
            </a:r>
            <a:r>
              <a:rPr lang="en-US" sz="2400" dirty="0"/>
              <a:t/>
            </a:r>
            <a:br>
              <a:rPr lang="en-US" sz="2400" dirty="0"/>
            </a:br>
            <a:r>
              <a:rPr lang="en-US" sz="2400" dirty="0" err="1"/>
              <a:t>X</a:t>
            </a:r>
            <a:r>
              <a:rPr lang="en-US" sz="2400" baseline="-25000" dirty="0" err="1"/>
              <a:t>t</a:t>
            </a:r>
            <a:r>
              <a:rPr lang="en-US" sz="2400" dirty="0"/>
              <a:t>= </a:t>
            </a:r>
            <a:r>
              <a:rPr lang="en-US" sz="2400" b="1" dirty="0"/>
              <a:t>input </a:t>
            </a:r>
            <a:r>
              <a:rPr lang="en-US" sz="2400" b="1" dirty="0" smtClean="0"/>
              <a:t>state</a:t>
            </a:r>
          </a:p>
          <a:p>
            <a:endParaRPr lang="en-US" sz="2400" b="1" dirty="0" smtClean="0"/>
          </a:p>
          <a:p>
            <a:r>
              <a:rPr lang="en-US" sz="2400" dirty="0"/>
              <a:t>To apply the activation function </a:t>
            </a:r>
            <a:r>
              <a:rPr lang="en-US" sz="2400" dirty="0" err="1"/>
              <a:t>tanh</a:t>
            </a:r>
            <a:r>
              <a:rPr lang="en-US" sz="2400" dirty="0"/>
              <a:t>, we have-</a:t>
            </a:r>
          </a:p>
          <a:p>
            <a:pPr algn="ctr"/>
            <a:r>
              <a:rPr lang="en-US" sz="2400" b="1" dirty="0" err="1"/>
              <a:t>ht</a:t>
            </a:r>
            <a:r>
              <a:rPr lang="en-US" sz="2400" b="1" dirty="0"/>
              <a:t> = </a:t>
            </a:r>
            <a:r>
              <a:rPr lang="en-US" sz="2400" b="1" dirty="0" err="1"/>
              <a:t>tanh</a:t>
            </a:r>
            <a:r>
              <a:rPr lang="en-US" sz="2400" b="1" dirty="0"/>
              <a:t> (W</a:t>
            </a:r>
            <a:r>
              <a:rPr lang="en-US" sz="2400" b="1" baseline="-25000" dirty="0"/>
              <a:t>hh</a:t>
            </a:r>
            <a:r>
              <a:rPr lang="en-US" sz="2400" b="1" dirty="0"/>
              <a:t>h</a:t>
            </a:r>
            <a:r>
              <a:rPr lang="en-US" sz="2400" b="1" baseline="-25000" dirty="0"/>
              <a:t>t</a:t>
            </a:r>
            <a:r>
              <a:rPr lang="en-US" sz="2400" b="1" dirty="0"/>
              <a:t>-1+ </a:t>
            </a:r>
            <a:r>
              <a:rPr lang="en-US" sz="2400" b="1" dirty="0" err="1"/>
              <a:t>W</a:t>
            </a:r>
            <a:r>
              <a:rPr lang="en-US" sz="2400" b="1" baseline="-25000" dirty="0" err="1"/>
              <a:t>xh</a:t>
            </a:r>
            <a:r>
              <a:rPr lang="en-US" sz="2400" b="1" dirty="0" err="1"/>
              <a:t>X</a:t>
            </a:r>
            <a:r>
              <a:rPr lang="en-US" sz="2400" b="1" baseline="-25000" dirty="0" err="1"/>
              <a:t>t</a:t>
            </a:r>
            <a:r>
              <a:rPr lang="en-US" sz="2400" b="1" dirty="0"/>
              <a:t>)</a:t>
            </a:r>
            <a:endParaRPr lang="en-US" sz="2400" dirty="0"/>
          </a:p>
          <a:p>
            <a:r>
              <a:rPr lang="en-US" sz="2400" dirty="0"/>
              <a:t>Where:</a:t>
            </a:r>
          </a:p>
          <a:p>
            <a:r>
              <a:rPr lang="en-US" sz="2400" dirty="0" err="1"/>
              <a:t>W</a:t>
            </a:r>
            <a:r>
              <a:rPr lang="en-US" sz="2400" baseline="-25000" dirty="0" err="1"/>
              <a:t>hh</a:t>
            </a:r>
            <a:r>
              <a:rPr lang="en-US" sz="2400" dirty="0"/>
              <a:t> = </a:t>
            </a:r>
            <a:r>
              <a:rPr lang="en-US" sz="2400" b="1" dirty="0"/>
              <a:t>weight of recurrent neuron and,</a:t>
            </a:r>
            <a:r>
              <a:rPr lang="en-US" sz="2400" dirty="0"/>
              <a:t/>
            </a:r>
            <a:br>
              <a:rPr lang="en-US" sz="2400" dirty="0"/>
            </a:br>
            <a:r>
              <a:rPr lang="en-US" sz="2400" dirty="0" err="1"/>
              <a:t>W</a:t>
            </a:r>
            <a:r>
              <a:rPr lang="en-US" sz="2400" baseline="-25000" dirty="0" err="1"/>
              <a:t>xh</a:t>
            </a:r>
            <a:r>
              <a:rPr lang="en-US" sz="2400" dirty="0"/>
              <a:t> = </a:t>
            </a:r>
            <a:r>
              <a:rPr lang="en-US" sz="2400" b="1" dirty="0"/>
              <a:t>weight of the input </a:t>
            </a:r>
            <a:r>
              <a:rPr lang="en-US" sz="2400" b="1" dirty="0" smtClean="0"/>
              <a:t>neuron</a:t>
            </a:r>
          </a:p>
          <a:p>
            <a:endParaRPr lang="en-US" sz="2400" dirty="0"/>
          </a:p>
          <a:p>
            <a:r>
              <a:rPr lang="en-US" sz="2400" b="1" dirty="0"/>
              <a:t>The formula for calculating output:</a:t>
            </a:r>
            <a:endParaRPr lang="en-US" sz="2400" dirty="0"/>
          </a:p>
          <a:p>
            <a:pPr algn="ctr"/>
            <a:r>
              <a:rPr lang="en-US" sz="2400" b="1" dirty="0" err="1"/>
              <a:t>Y</a:t>
            </a:r>
            <a:r>
              <a:rPr lang="en-US" sz="2400" b="1" baseline="-25000" dirty="0" err="1"/>
              <a:t>t</a:t>
            </a:r>
            <a:r>
              <a:rPr lang="en-US" sz="2400" b="1" dirty="0"/>
              <a:t> = </a:t>
            </a:r>
            <a:r>
              <a:rPr lang="en-US" sz="2400" b="1" dirty="0" err="1" smtClean="0"/>
              <a:t>W</a:t>
            </a:r>
            <a:r>
              <a:rPr lang="en-US" sz="2400" b="1" baseline="-25000" dirty="0" err="1" smtClean="0"/>
              <a:t>hy</a:t>
            </a:r>
            <a:r>
              <a:rPr lang="en-US" sz="2400" b="1" dirty="0" err="1" smtClean="0"/>
              <a:t>h</a:t>
            </a:r>
            <a:r>
              <a:rPr lang="en-US" sz="2400" b="1" baseline="-25000" dirty="0" err="1" smtClean="0"/>
              <a:t>t</a:t>
            </a:r>
            <a:endParaRPr lang="en-US" sz="2400" dirty="0"/>
          </a:p>
        </p:txBody>
      </p:sp>
    </p:spTree>
    <p:extLst>
      <p:ext uri="{BB962C8B-B14F-4D97-AF65-F5344CB8AC3E}">
        <p14:creationId xmlns:p14="http://schemas.microsoft.com/office/powerpoint/2010/main" val="1120166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12173" y="163802"/>
            <a:ext cx="8229600" cy="7159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221673" y="914400"/>
            <a:ext cx="8610600" cy="1938992"/>
          </a:xfrm>
          <a:prstGeom prst="rect">
            <a:avLst/>
          </a:prstGeom>
        </p:spPr>
        <p:txBody>
          <a:bodyPr wrap="square">
            <a:spAutoFit/>
          </a:bodyPr>
          <a:lstStyle/>
          <a:p>
            <a:r>
              <a:rPr lang="en-US" sz="2400" dirty="0"/>
              <a:t>There are four types of Recurrent Neural Networks:</a:t>
            </a:r>
          </a:p>
          <a:p>
            <a:pPr marL="342900" indent="-342900">
              <a:buFont typeface="Arial" pitchFamily="34" charset="0"/>
              <a:buChar char="•"/>
            </a:pPr>
            <a:r>
              <a:rPr lang="en-US" sz="2400" dirty="0"/>
              <a:t>One to One</a:t>
            </a:r>
          </a:p>
          <a:p>
            <a:pPr marL="342900" indent="-342900">
              <a:buFont typeface="Arial" pitchFamily="34" charset="0"/>
              <a:buChar char="•"/>
            </a:pPr>
            <a:r>
              <a:rPr lang="en-US" sz="2400" dirty="0"/>
              <a:t>One to </a:t>
            </a:r>
            <a:r>
              <a:rPr lang="en-US" sz="2400" dirty="0" smtClean="0"/>
              <a:t>Many</a:t>
            </a:r>
            <a:endParaRPr lang="en-US" sz="2400" dirty="0"/>
          </a:p>
          <a:p>
            <a:pPr marL="342900" indent="-342900">
              <a:buFont typeface="Arial" pitchFamily="34" charset="0"/>
              <a:buChar char="•"/>
            </a:pPr>
            <a:r>
              <a:rPr lang="en-US" sz="2400" dirty="0"/>
              <a:t>Many to One</a:t>
            </a:r>
          </a:p>
          <a:p>
            <a:pPr marL="342900" indent="-342900">
              <a:buFont typeface="Arial" pitchFamily="34" charset="0"/>
              <a:buChar char="•"/>
            </a:pPr>
            <a:r>
              <a:rPr lang="en-US" sz="2400" dirty="0"/>
              <a:t>Many to </a:t>
            </a:r>
            <a:r>
              <a:rPr lang="en-US" sz="2400" dirty="0" smtClean="0"/>
              <a:t>Many</a:t>
            </a:r>
            <a:endParaRPr lang="en-US" sz="2400" dirty="0"/>
          </a:p>
        </p:txBody>
      </p:sp>
      <p:pic>
        <p:nvPicPr>
          <p:cNvPr id="10244" name="Picture 4" descr="Types of R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67247"/>
            <a:ext cx="7848600" cy="336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27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12173" y="0"/>
            <a:ext cx="8229600" cy="7159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152400" y="686812"/>
            <a:ext cx="8839200" cy="3046988"/>
          </a:xfrm>
          <a:prstGeom prst="rect">
            <a:avLst/>
          </a:prstGeom>
        </p:spPr>
        <p:txBody>
          <a:bodyPr wrap="square">
            <a:spAutoFit/>
          </a:bodyPr>
          <a:lstStyle/>
          <a:p>
            <a:r>
              <a:rPr lang="en-US" sz="2400" b="1" dirty="0" smtClean="0"/>
              <a:t>One </a:t>
            </a:r>
            <a:r>
              <a:rPr lang="en-US" sz="2400" b="1" dirty="0"/>
              <a:t>to One RNN</a:t>
            </a:r>
          </a:p>
          <a:p>
            <a:r>
              <a:rPr lang="en-US" sz="2400" dirty="0"/>
              <a:t>This type of neural network is known as the Vanilla Neural Network. It's used for general machine learning problems, which has a single input and a single output</a:t>
            </a:r>
            <a:r>
              <a:rPr lang="en-US" sz="2400" dirty="0" smtClean="0"/>
              <a:t>.</a:t>
            </a:r>
          </a:p>
          <a:p>
            <a:r>
              <a:rPr lang="en-US" sz="2400" dirty="0"/>
              <a:t>This is also called </a:t>
            </a:r>
            <a:r>
              <a:rPr lang="en-US" sz="2400" b="1" dirty="0"/>
              <a:t>Plain Neural networks</a:t>
            </a:r>
            <a:r>
              <a:rPr lang="en-US" sz="2400" dirty="0"/>
              <a:t>. It deals with a fixed size of the input to the fixed size of output, where they are independent of previous information/output.</a:t>
            </a:r>
          </a:p>
          <a:p>
            <a:r>
              <a:rPr lang="en-US" sz="2400" b="1" dirty="0"/>
              <a:t>Example:</a:t>
            </a:r>
            <a:r>
              <a:rPr lang="en-US" sz="2400" dirty="0"/>
              <a:t> Image classification</a:t>
            </a:r>
            <a:r>
              <a:rPr lang="en-US" sz="2400" dirty="0" smtClean="0"/>
              <a:t>.</a:t>
            </a:r>
            <a:endParaRPr lang="en-US" sz="24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497" y="3124200"/>
            <a:ext cx="2297504" cy="375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719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671945" y="194974"/>
            <a:ext cx="7886700" cy="854075"/>
          </a:xfrm>
        </p:spPr>
        <p:txBody>
          <a:bodyPr>
            <a:normAutofit fontScale="90000"/>
          </a:bodyPr>
          <a:lstStyle/>
          <a:p>
            <a:r>
              <a:rPr lang="en-US" altLang="zh-TW" dirty="0" smtClean="0">
                <a:ea typeface="ＭＳ Ｐゴシック" pitchFamily="34" charset="-128"/>
              </a:rPr>
              <a:t>Consider A Feed Forward Network:</a:t>
            </a:r>
            <a:endParaRPr lang="zh-TW" altLang="en-US" dirty="0" smtClean="0">
              <a:ea typeface="ＭＳ Ｐゴシック" pitchFamily="34" charset="-128"/>
            </a:endParaRPr>
          </a:p>
        </p:txBody>
      </p:sp>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pic>
        <p:nvPicPr>
          <p:cNvPr id="18434"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50" y="914400"/>
            <a:ext cx="7689273" cy="31397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7975" y="4343400"/>
            <a:ext cx="8531225" cy="1569660"/>
          </a:xfrm>
          <a:prstGeom prst="rect">
            <a:avLst/>
          </a:prstGeom>
        </p:spPr>
        <p:txBody>
          <a:bodyPr wrap="square">
            <a:spAutoFit/>
          </a:bodyPr>
          <a:lstStyle/>
          <a:p>
            <a:pPr algn="just"/>
            <a:r>
              <a:rPr lang="en-US" sz="2400" dirty="0"/>
              <a:t>Here, the first output being a </a:t>
            </a:r>
            <a:r>
              <a:rPr lang="en-US" sz="2400" b="1" dirty="0"/>
              <a:t>cat</a:t>
            </a:r>
            <a:r>
              <a:rPr lang="en-US" sz="2400" dirty="0"/>
              <a:t> will not influence the previous output, which is a </a:t>
            </a:r>
            <a:r>
              <a:rPr lang="en-US" sz="2400" b="1" dirty="0"/>
              <a:t>dog</a:t>
            </a:r>
            <a:r>
              <a:rPr lang="en-US" sz="2400" dirty="0"/>
              <a:t>. </a:t>
            </a:r>
            <a:endParaRPr lang="en-US" sz="2400" dirty="0" smtClean="0"/>
          </a:p>
          <a:p>
            <a:pPr algn="just"/>
            <a:r>
              <a:rPr lang="en-US" sz="2400" dirty="0" smtClean="0"/>
              <a:t>This </a:t>
            </a:r>
            <a:r>
              <a:rPr lang="en-US" sz="2400" dirty="0"/>
              <a:t>means that output at a time 't' is autonomous of output at the </a:t>
            </a:r>
            <a:r>
              <a:rPr lang="en-US" sz="2400" b="1" dirty="0"/>
              <a:t>time 't-1?</a:t>
            </a:r>
            <a:r>
              <a:rPr lang="en-US" sz="2400" dirty="0"/>
              <a:t>.</a:t>
            </a:r>
            <a:endParaRPr lang="en-IN" sz="2400" dirty="0"/>
          </a:p>
        </p:txBody>
      </p:sp>
    </p:spTree>
    <p:extLst>
      <p:ext uri="{BB962C8B-B14F-4D97-AF65-F5344CB8AC3E}">
        <p14:creationId xmlns:p14="http://schemas.microsoft.com/office/powerpoint/2010/main" val="4259721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0"/>
            <a:ext cx="8229600" cy="7159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152400" y="685800"/>
            <a:ext cx="8610600" cy="2677656"/>
          </a:xfrm>
          <a:prstGeom prst="rect">
            <a:avLst/>
          </a:prstGeom>
        </p:spPr>
        <p:txBody>
          <a:bodyPr wrap="square">
            <a:spAutoFit/>
          </a:bodyPr>
          <a:lstStyle/>
          <a:p>
            <a:r>
              <a:rPr lang="en-US" sz="2400" b="1" dirty="0" smtClean="0"/>
              <a:t>One </a:t>
            </a:r>
            <a:r>
              <a:rPr lang="en-US" sz="2400" b="1" dirty="0"/>
              <a:t>to Many RNN</a:t>
            </a:r>
          </a:p>
          <a:p>
            <a:pPr algn="just"/>
            <a:r>
              <a:rPr lang="en-US" sz="2400" dirty="0"/>
              <a:t>This type of neural network has a single input and multiple outputs. An example of this is the image caption</a:t>
            </a:r>
            <a:r>
              <a:rPr lang="en-US" sz="2400" dirty="0" smtClean="0"/>
              <a:t>.</a:t>
            </a:r>
          </a:p>
          <a:p>
            <a:pPr algn="just"/>
            <a:r>
              <a:rPr lang="en-US" sz="2400" dirty="0"/>
              <a:t>It deals with a fixed size of information as input that gives a sequence of data as output.</a:t>
            </a:r>
          </a:p>
          <a:p>
            <a:pPr algn="just"/>
            <a:r>
              <a:rPr lang="en-US" sz="2400" b="1" dirty="0"/>
              <a:t>Example:</a:t>
            </a:r>
            <a:r>
              <a:rPr lang="en-US" sz="2400" dirty="0"/>
              <a:t> Image Captioning takes the image as input and outputs a sentence of words</a:t>
            </a:r>
            <a:r>
              <a:rPr lang="en-US" sz="2400" dirty="0" smtClean="0"/>
              <a:t>.</a:t>
            </a:r>
            <a:endParaRPr lang="en-US" sz="2400" dirty="0"/>
          </a:p>
        </p:txBody>
      </p:sp>
      <p:pic>
        <p:nvPicPr>
          <p:cNvPr id="11266" name="Picture 2" descr="https://www.simplilearn.com/ice9/free_resources_article_thumb/One_to_Many_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2323" y="2983920"/>
            <a:ext cx="3409950"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577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12173" y="0"/>
            <a:ext cx="8229600" cy="7159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152400" y="609600"/>
            <a:ext cx="8763000" cy="4154984"/>
          </a:xfrm>
          <a:prstGeom prst="rect">
            <a:avLst/>
          </a:prstGeom>
        </p:spPr>
        <p:txBody>
          <a:bodyPr wrap="square">
            <a:spAutoFit/>
          </a:bodyPr>
          <a:lstStyle/>
          <a:p>
            <a:r>
              <a:rPr lang="en-US" sz="2400" b="1" dirty="0"/>
              <a:t>Many to One RNN</a:t>
            </a:r>
          </a:p>
          <a:p>
            <a:pPr algn="just"/>
            <a:r>
              <a:rPr lang="en-US" sz="2400" dirty="0"/>
              <a:t>This RNN takes a sequence of inputs and generates a single output. Sentiment analysis is a good example of this kind of network where a given sentence can be classified as expressing positive or negative sentiments</a:t>
            </a:r>
            <a:r>
              <a:rPr lang="en-US" sz="2400" dirty="0" smtClean="0"/>
              <a:t>.</a:t>
            </a:r>
          </a:p>
          <a:p>
            <a:r>
              <a:rPr lang="en-US" sz="2400" dirty="0"/>
              <a:t>It takes a sequence of information as input and outputs a fixed size of the output.</a:t>
            </a:r>
          </a:p>
          <a:p>
            <a:r>
              <a:rPr lang="en-US" sz="2400" b="1" dirty="0"/>
              <a:t>Example:</a:t>
            </a:r>
            <a:r>
              <a:rPr lang="en-US" sz="2400" dirty="0"/>
              <a:t> sentiment analysis </a:t>
            </a:r>
            <a:endParaRPr lang="en-US" sz="2400" dirty="0" smtClean="0"/>
          </a:p>
          <a:p>
            <a:r>
              <a:rPr lang="en-US" sz="2400" dirty="0" smtClean="0"/>
              <a:t>where </a:t>
            </a:r>
            <a:r>
              <a:rPr lang="en-US" sz="2400" dirty="0"/>
              <a:t>any sentence is classified as </a:t>
            </a:r>
            <a:endParaRPr lang="en-US" sz="2400" dirty="0" smtClean="0"/>
          </a:p>
          <a:p>
            <a:r>
              <a:rPr lang="en-US" sz="2400" dirty="0" smtClean="0"/>
              <a:t>expressing </a:t>
            </a:r>
            <a:r>
              <a:rPr lang="en-US" sz="2400" dirty="0"/>
              <a:t>the positive or negative </a:t>
            </a:r>
            <a:endParaRPr lang="en-US" sz="2400" dirty="0" smtClean="0"/>
          </a:p>
          <a:p>
            <a:r>
              <a:rPr lang="en-US" sz="2400" dirty="0" smtClean="0"/>
              <a:t>sentiment.</a:t>
            </a:r>
            <a:endParaRPr lang="en-US" sz="2400" dirty="0"/>
          </a:p>
        </p:txBody>
      </p:sp>
      <p:pic>
        <p:nvPicPr>
          <p:cNvPr id="13314" name="Picture 2" descr="https://www.simplilearn.com/ice9/free_resources_article_thumb/Many_to_One_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333" y="3091939"/>
            <a:ext cx="3230922" cy="368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375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381000" y="76200"/>
            <a:ext cx="8229600" cy="6397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76200" y="685800"/>
            <a:ext cx="8839200" cy="3416320"/>
          </a:xfrm>
          <a:prstGeom prst="rect">
            <a:avLst/>
          </a:prstGeom>
        </p:spPr>
        <p:txBody>
          <a:bodyPr wrap="square">
            <a:spAutoFit/>
          </a:bodyPr>
          <a:lstStyle/>
          <a:p>
            <a:pPr algn="just"/>
            <a:r>
              <a:rPr lang="en-US" sz="2400" b="1" dirty="0"/>
              <a:t>Many to Many RNN</a:t>
            </a:r>
          </a:p>
          <a:p>
            <a:pPr algn="just"/>
            <a:r>
              <a:rPr lang="en-US" sz="2400" dirty="0"/>
              <a:t>This RNN takes a sequence of inputs and generates a sequence of outputs. Machine translation is one of the examples</a:t>
            </a:r>
            <a:r>
              <a:rPr lang="en-US" sz="2400" dirty="0" smtClean="0"/>
              <a:t>.</a:t>
            </a:r>
          </a:p>
          <a:p>
            <a:pPr algn="just"/>
            <a:r>
              <a:rPr lang="en-US" sz="2400" dirty="0"/>
              <a:t>It takes a Sequence of information as input and processes the recurrently outputs as a Sequence of data.</a:t>
            </a:r>
          </a:p>
          <a:p>
            <a:pPr algn="just"/>
            <a:r>
              <a:rPr lang="en-US" sz="2400" b="1" dirty="0" smtClean="0"/>
              <a:t>Example:</a:t>
            </a:r>
            <a:r>
              <a:rPr lang="en-US" sz="2400" dirty="0" smtClean="0"/>
              <a:t> Machine Translation, </a:t>
            </a:r>
          </a:p>
          <a:p>
            <a:pPr algn="just"/>
            <a:r>
              <a:rPr lang="en-US" sz="2400" dirty="0" smtClean="0"/>
              <a:t>where the RNN reads any sentence </a:t>
            </a:r>
          </a:p>
          <a:p>
            <a:pPr algn="just"/>
            <a:r>
              <a:rPr lang="en-US" sz="2400" dirty="0" smtClean="0"/>
              <a:t>in English and then outputs the </a:t>
            </a:r>
          </a:p>
          <a:p>
            <a:pPr algn="just"/>
            <a:r>
              <a:rPr lang="en-US" sz="2400" dirty="0" smtClean="0"/>
              <a:t>sentence in French.</a:t>
            </a:r>
          </a:p>
        </p:txBody>
      </p:sp>
      <p:pic>
        <p:nvPicPr>
          <p:cNvPr id="14338" name="Picture 2" descr="https://www.simplilearn.com/ice9/free_resources_article_thumb/Many_to_Many_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982" y="2728917"/>
            <a:ext cx="3560618" cy="410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788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381000" y="76200"/>
            <a:ext cx="8229600" cy="639762"/>
          </a:xfrm>
        </p:spPr>
        <p:txBody>
          <a:bodyPr>
            <a:normAutofit fontScale="90000"/>
          </a:bodyPr>
          <a:lstStyle/>
          <a:p>
            <a:r>
              <a:rPr lang="en-US" b="1" dirty="0"/>
              <a:t>Types of Recurrent Neural Networks</a:t>
            </a:r>
            <a:endParaRPr lang="en-US" b="1" dirty="0" smtClean="0">
              <a:ea typeface="ＭＳ Ｐゴシック" pitchFamily="34" charset="-128"/>
            </a:endParaRPr>
          </a:p>
        </p:txBody>
      </p:sp>
      <p:sp>
        <p:nvSpPr>
          <p:cNvPr id="8" name="Rectangle 7"/>
          <p:cNvSpPr/>
          <p:nvPr/>
        </p:nvSpPr>
        <p:spPr>
          <a:xfrm>
            <a:off x="76200" y="787600"/>
            <a:ext cx="8839200" cy="3785652"/>
          </a:xfrm>
          <a:prstGeom prst="rect">
            <a:avLst/>
          </a:prstGeom>
        </p:spPr>
        <p:txBody>
          <a:bodyPr wrap="square">
            <a:spAutoFit/>
          </a:bodyPr>
          <a:lstStyle/>
          <a:p>
            <a:pPr algn="just"/>
            <a:r>
              <a:rPr lang="en-US" sz="2400" b="1" dirty="0" smtClean="0"/>
              <a:t>Bidirectional </a:t>
            </a:r>
            <a:r>
              <a:rPr lang="en-US" sz="2400" b="1" dirty="0"/>
              <a:t>Many-to-Many:</a:t>
            </a:r>
          </a:p>
          <a:p>
            <a:pPr algn="just"/>
            <a:r>
              <a:rPr lang="en-US" sz="2400" dirty="0"/>
              <a:t>Synced sequence input and output. </a:t>
            </a:r>
            <a:r>
              <a:rPr lang="en-US" sz="2400" dirty="0" smtClean="0"/>
              <a:t>Notice </a:t>
            </a:r>
            <a:r>
              <a:rPr lang="en-US" sz="2400" dirty="0"/>
              <a:t>that in every case are no  </a:t>
            </a:r>
            <a:r>
              <a:rPr lang="en-US" sz="2400" dirty="0" smtClean="0"/>
              <a:t>pre-specified </a:t>
            </a:r>
            <a:r>
              <a:rPr lang="en-US" sz="2400" dirty="0"/>
              <a:t>constraints on the </a:t>
            </a:r>
            <a:r>
              <a:rPr lang="en-US" sz="2400" dirty="0" smtClean="0"/>
              <a:t>lengths </a:t>
            </a:r>
            <a:r>
              <a:rPr lang="en-US" sz="2400" dirty="0"/>
              <a:t>sequences because the  </a:t>
            </a:r>
            <a:r>
              <a:rPr lang="en-US" sz="2400" dirty="0" smtClean="0"/>
              <a:t>recurrent </a:t>
            </a:r>
            <a:r>
              <a:rPr lang="en-US" sz="2400" dirty="0"/>
              <a:t>transformation (green) is fixed </a:t>
            </a:r>
            <a:r>
              <a:rPr lang="en-US" sz="2400" dirty="0" smtClean="0"/>
              <a:t>and </a:t>
            </a:r>
            <a:r>
              <a:rPr lang="en-US" sz="2400" dirty="0"/>
              <a:t>can be applied as many times as we like.</a:t>
            </a:r>
          </a:p>
          <a:p>
            <a:pPr algn="just"/>
            <a:r>
              <a:rPr lang="en-US" sz="2400" b="1" dirty="0"/>
              <a:t>Example:</a:t>
            </a:r>
            <a:r>
              <a:rPr lang="en-US" sz="2400" dirty="0"/>
              <a:t> </a:t>
            </a:r>
            <a:endParaRPr lang="en-US" sz="2400" dirty="0" smtClean="0"/>
          </a:p>
          <a:p>
            <a:pPr algn="just"/>
            <a:r>
              <a:rPr lang="en-US" sz="2400" dirty="0" smtClean="0"/>
              <a:t>Video </a:t>
            </a:r>
            <a:r>
              <a:rPr lang="en-US" sz="2400" dirty="0"/>
              <a:t>classification where </a:t>
            </a:r>
            <a:endParaRPr lang="en-US" sz="2400" dirty="0" smtClean="0"/>
          </a:p>
          <a:p>
            <a:pPr algn="just"/>
            <a:r>
              <a:rPr lang="en-US" sz="2400" dirty="0" smtClean="0"/>
              <a:t>we </a:t>
            </a:r>
            <a:r>
              <a:rPr lang="en-US" sz="2400" dirty="0"/>
              <a:t>wish to label every frame </a:t>
            </a:r>
            <a:endParaRPr lang="en-US" sz="2400" dirty="0" smtClean="0"/>
          </a:p>
          <a:p>
            <a:pPr algn="just"/>
            <a:r>
              <a:rPr lang="en-US" sz="2400" dirty="0" smtClean="0"/>
              <a:t>of </a:t>
            </a:r>
            <a:r>
              <a:rPr lang="en-US" sz="2400" dirty="0"/>
              <a:t>the video.</a:t>
            </a:r>
          </a:p>
          <a:p>
            <a:pPr algn="just"/>
            <a:endParaRPr lang="en-US" sz="2400" dirty="0"/>
          </a:p>
        </p:txBody>
      </p:sp>
      <p:pic>
        <p:nvPicPr>
          <p:cNvPr id="14338" name="Picture 2" descr="https://www.simplilearn.com/ice9/free_resources_article_thumb/Many_to_Many_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680426"/>
            <a:ext cx="3560618" cy="410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1189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12173" y="13855"/>
            <a:ext cx="8229600" cy="715962"/>
          </a:xfrm>
        </p:spPr>
        <p:txBody>
          <a:bodyPr>
            <a:normAutofit fontScale="90000"/>
          </a:bodyPr>
          <a:lstStyle/>
          <a:p>
            <a:r>
              <a:rPr lang="en-US" b="1" dirty="0"/>
              <a:t>Two Issues of Standard RNNs</a:t>
            </a:r>
            <a:endParaRPr lang="en-US" b="1" dirty="0" smtClean="0">
              <a:ea typeface="ＭＳ Ｐゴシック" pitchFamily="34" charset="-128"/>
            </a:endParaRPr>
          </a:p>
        </p:txBody>
      </p:sp>
      <p:sp>
        <p:nvSpPr>
          <p:cNvPr id="8" name="Rectangle 7"/>
          <p:cNvSpPr/>
          <p:nvPr/>
        </p:nvSpPr>
        <p:spPr>
          <a:xfrm>
            <a:off x="221671" y="838200"/>
            <a:ext cx="8769927" cy="5632311"/>
          </a:xfrm>
          <a:prstGeom prst="rect">
            <a:avLst/>
          </a:prstGeom>
        </p:spPr>
        <p:txBody>
          <a:bodyPr wrap="square">
            <a:spAutoFit/>
          </a:bodyPr>
          <a:lstStyle/>
          <a:p>
            <a:pPr algn="just"/>
            <a:r>
              <a:rPr lang="en-US" sz="2400" b="1" dirty="0" smtClean="0"/>
              <a:t>1. </a:t>
            </a:r>
            <a:r>
              <a:rPr lang="en-US" sz="2400" b="1" dirty="0"/>
              <a:t>Exploding Gradient Problem</a:t>
            </a:r>
          </a:p>
          <a:p>
            <a:pPr algn="just"/>
            <a:r>
              <a:rPr lang="en-US" sz="2400" dirty="0"/>
              <a:t>While training a neural network, if the slope tends to grow exponentially instead of decaying, this is called an Exploding Gradient. This problem arises when large error gradients accumulate, resulting in very large updates to the neural network model weights during the training process</a:t>
            </a:r>
            <a:r>
              <a:rPr lang="en-US" sz="2400" dirty="0" smtClean="0"/>
              <a:t>.</a:t>
            </a:r>
          </a:p>
          <a:p>
            <a:pPr algn="just"/>
            <a:endParaRPr lang="en-US" sz="2400" dirty="0"/>
          </a:p>
          <a:p>
            <a:pPr algn="just"/>
            <a:r>
              <a:rPr lang="en-US" sz="2400" b="1" dirty="0" smtClean="0"/>
              <a:t>2. Vanishing </a:t>
            </a:r>
            <a:r>
              <a:rPr lang="en-US" sz="2400" b="1" dirty="0"/>
              <a:t>Gradient </a:t>
            </a:r>
            <a:r>
              <a:rPr lang="en-US" sz="2400" b="1" dirty="0" smtClean="0"/>
              <a:t>Problem</a:t>
            </a:r>
          </a:p>
          <a:p>
            <a:pPr algn="just"/>
            <a:r>
              <a:rPr lang="en-US" sz="2400" dirty="0" smtClean="0"/>
              <a:t>RNNs </a:t>
            </a:r>
            <a:r>
              <a:rPr lang="en-US" sz="2400" dirty="0"/>
              <a:t>suffer from the problem of vanishing gradients. The gradients carry information used in the RNN, and when the gradient becomes too small, the parameter updates become insignificant. This makes the learning of long data sequences difficult</a:t>
            </a:r>
            <a:r>
              <a:rPr lang="en-US" sz="2400" dirty="0" smtClean="0"/>
              <a:t>.</a:t>
            </a:r>
          </a:p>
          <a:p>
            <a:pPr algn="just"/>
            <a:endParaRPr lang="en-US" sz="2400" dirty="0" smtClean="0"/>
          </a:p>
          <a:p>
            <a:pPr algn="just"/>
            <a:r>
              <a:rPr lang="en-US" sz="2400" dirty="0" smtClean="0"/>
              <a:t>Long </a:t>
            </a:r>
            <a:r>
              <a:rPr lang="en-US" sz="2400" dirty="0"/>
              <a:t>training time, poor performance, and bad accuracy are the major issues in gradient problems</a:t>
            </a:r>
            <a:r>
              <a:rPr lang="en-US" sz="2400" dirty="0" smtClean="0"/>
              <a:t>.</a:t>
            </a:r>
            <a:endParaRPr lang="en-US" sz="2400" dirty="0"/>
          </a:p>
        </p:txBody>
      </p:sp>
    </p:spTree>
    <p:extLst>
      <p:ext uri="{BB962C8B-B14F-4D97-AF65-F5344CB8AC3E}">
        <p14:creationId xmlns:p14="http://schemas.microsoft.com/office/powerpoint/2010/main" val="4210161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12173" y="163802"/>
            <a:ext cx="8229600" cy="715962"/>
          </a:xfrm>
        </p:spPr>
        <p:txBody>
          <a:bodyPr>
            <a:normAutofit fontScale="90000"/>
          </a:bodyPr>
          <a:lstStyle/>
          <a:p>
            <a:r>
              <a:rPr lang="en-US" b="1" dirty="0"/>
              <a:t>Two Issues of Standard RNNs</a:t>
            </a:r>
            <a:endParaRPr lang="en-US" b="1" dirty="0" smtClean="0">
              <a:ea typeface="ＭＳ Ｐゴシック" pitchFamily="34" charset="-128"/>
            </a:endParaRPr>
          </a:p>
        </p:txBody>
      </p:sp>
      <p:pic>
        <p:nvPicPr>
          <p:cNvPr id="1026" name="Picture 2" descr="Recurrent Neural Networks (RNN) - The Vanishing Gradient Problem - Blogs -  SuperDataScience | Machine Learning | AI | Data Science Career | Analytics  | Success"/>
          <p:cNvPicPr>
            <a:picLocks noChangeAspect="1" noChangeArrowheads="1"/>
          </p:cNvPicPr>
          <p:nvPr/>
        </p:nvPicPr>
        <p:blipFill rotWithShape="1">
          <a:blip r:embed="rId2">
            <a:extLst>
              <a:ext uri="{28A0092B-C50C-407E-A947-70E740481C1C}">
                <a14:useLocalDpi xmlns:a14="http://schemas.microsoft.com/office/drawing/2010/main" val="0"/>
              </a:ext>
            </a:extLst>
          </a:blip>
          <a:srcRect t="15955" b="12410"/>
          <a:stretch/>
        </p:blipFill>
        <p:spPr bwMode="auto">
          <a:xfrm>
            <a:off x="-27709" y="1371600"/>
            <a:ext cx="8953500" cy="36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736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40447" y="0"/>
            <a:ext cx="8229600" cy="521998"/>
          </a:xfrm>
        </p:spPr>
        <p:txBody>
          <a:bodyPr>
            <a:normAutofit fontScale="90000"/>
          </a:bodyPr>
          <a:lstStyle/>
          <a:p>
            <a:r>
              <a:rPr lang="en-IN" b="1" dirty="0"/>
              <a:t>Gradient Problem </a:t>
            </a:r>
            <a:r>
              <a:rPr lang="en-IN" b="1" dirty="0" smtClean="0"/>
              <a:t>Solutions</a:t>
            </a:r>
            <a:endParaRPr lang="en-US" b="1" dirty="0" smtClean="0">
              <a:ea typeface="ＭＳ Ｐゴシック" pitchFamily="34" charset="-128"/>
            </a:endParaRPr>
          </a:p>
        </p:txBody>
      </p:sp>
      <p:pic>
        <p:nvPicPr>
          <p:cNvPr id="29698" name="Picture 2" descr="https://www.simplilearn.com/ice9/free_resources_article_thumb/Gradient_Problem_Solu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04207"/>
            <a:ext cx="7848600" cy="26961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945199116"/>
              </p:ext>
            </p:extLst>
          </p:nvPr>
        </p:nvGraphicFramePr>
        <p:xfrm>
          <a:off x="228600" y="3276599"/>
          <a:ext cx="8686800" cy="3002280"/>
        </p:xfrm>
        <a:graphic>
          <a:graphicData uri="http://schemas.openxmlformats.org/drawingml/2006/table">
            <a:tbl>
              <a:tblPr/>
              <a:tblGrid>
                <a:gridCol w="4267200"/>
                <a:gridCol w="4419600"/>
              </a:tblGrid>
              <a:tr h="426720">
                <a:tc>
                  <a:txBody>
                    <a:bodyPr/>
                    <a:lstStyle/>
                    <a:p>
                      <a:pPr algn="ctr" fontAlgn="t"/>
                      <a:r>
                        <a:rPr lang="en-IN" b="1" dirty="0">
                          <a:solidFill>
                            <a:srgbClr val="000000"/>
                          </a:solidFill>
                          <a:effectLst/>
                          <a:latin typeface="times new roman"/>
                        </a:rPr>
                        <a:t>Exploding gradients</a:t>
                      </a:r>
                    </a:p>
                  </a:txBody>
                  <a:tcPr marL="114300" marR="114300" marT="114300" marB="114300">
                    <a:lnL>
                      <a:noFill/>
                    </a:lnL>
                    <a:lnR>
                      <a:noFill/>
                    </a:lnR>
                    <a:lnT>
                      <a:noFill/>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b="1" dirty="0">
                          <a:solidFill>
                            <a:srgbClr val="000000"/>
                          </a:solidFill>
                          <a:effectLst/>
                          <a:latin typeface="times new roman"/>
                        </a:rPr>
                        <a:t>Vanishing gradients</a:t>
                      </a:r>
                    </a:p>
                  </a:txBody>
                  <a:tcPr marL="114300" marR="114300" marT="114300" marB="114300">
                    <a:lnL>
                      <a:noFill/>
                    </a:lnL>
                    <a:lnR>
                      <a:noFill/>
                    </a:lnR>
                    <a:lnT>
                      <a:noFill/>
                    </a:lnT>
                    <a:lnB w="9525" cap="flat" cmpd="sng" algn="ctr">
                      <a:solidFill>
                        <a:srgbClr val="C7CCBE"/>
                      </a:solidFill>
                      <a:prstDash val="solid"/>
                      <a:round/>
                      <a:headEnd type="none" w="med" len="med"/>
                      <a:tailEnd type="none" w="med" len="med"/>
                    </a:lnB>
                    <a:solidFill>
                      <a:srgbClr val="C7CCBE"/>
                    </a:solidFill>
                  </a:tcPr>
                </a:tc>
              </a:tr>
              <a:tr h="1225740">
                <a:tc>
                  <a:txBody>
                    <a:bodyPr/>
                    <a:lstStyle/>
                    <a:p>
                      <a:pPr algn="just" fontAlgn="t">
                        <a:buFont typeface="Arial"/>
                        <a:buChar char="•"/>
                      </a:pPr>
                      <a:r>
                        <a:rPr lang="en-US" b="1" dirty="0">
                          <a:solidFill>
                            <a:srgbClr val="000000"/>
                          </a:solidFill>
                          <a:effectLst/>
                          <a:latin typeface="inter-bold"/>
                        </a:rPr>
                        <a:t>Truncated </a:t>
                      </a:r>
                      <a:r>
                        <a:rPr lang="en-US" b="1" dirty="0" smtClean="0">
                          <a:solidFill>
                            <a:srgbClr val="000000"/>
                          </a:solidFill>
                          <a:effectLst/>
                          <a:latin typeface="inter-bold"/>
                        </a:rPr>
                        <a:t>BTT</a:t>
                      </a:r>
                      <a:endParaRPr lang="en-US" b="0" dirty="0">
                        <a:solidFill>
                          <a:srgbClr val="000000"/>
                        </a:solidFill>
                        <a:effectLst/>
                        <a:latin typeface="inter-regular"/>
                      </a:endParaRPr>
                    </a:p>
                    <a:p>
                      <a:pPr algn="just" fontAlgn="t">
                        <a:buFont typeface="Arial"/>
                        <a:buNone/>
                      </a:pPr>
                      <a:r>
                        <a:rPr lang="en-US" dirty="0" smtClean="0">
                          <a:solidFill>
                            <a:srgbClr val="000000"/>
                          </a:solidFill>
                          <a:effectLst/>
                          <a:latin typeface="inter-regular"/>
                        </a:rPr>
                        <a:t>Instead </a:t>
                      </a:r>
                      <a:r>
                        <a:rPr lang="en-US" dirty="0">
                          <a:solidFill>
                            <a:srgbClr val="000000"/>
                          </a:solidFill>
                          <a:effectLst/>
                          <a:latin typeface="inter-regular"/>
                        </a:rPr>
                        <a:t>of starting </a:t>
                      </a:r>
                      <a:r>
                        <a:rPr lang="en-US" dirty="0" smtClean="0">
                          <a:solidFill>
                            <a:srgbClr val="000000"/>
                          </a:solidFill>
                          <a:effectLst/>
                          <a:latin typeface="inter-regular"/>
                        </a:rPr>
                        <a:t>back propagation </a:t>
                      </a:r>
                      <a:r>
                        <a:rPr lang="en-US" dirty="0">
                          <a:solidFill>
                            <a:srgbClr val="000000"/>
                          </a:solidFill>
                          <a:effectLst/>
                          <a:latin typeface="inter-regular"/>
                        </a:rPr>
                        <a:t>at the </a:t>
                      </a:r>
                      <a:r>
                        <a:rPr lang="en-US" dirty="0" smtClean="0">
                          <a:solidFill>
                            <a:srgbClr val="000000"/>
                          </a:solidFill>
                          <a:effectLst/>
                          <a:latin typeface="inter-regular"/>
                        </a:rPr>
                        <a:t>large </a:t>
                      </a:r>
                      <a:r>
                        <a:rPr lang="en-US" dirty="0">
                          <a:solidFill>
                            <a:srgbClr val="000000"/>
                          </a:solidFill>
                          <a:effectLst/>
                          <a:latin typeface="inter-regular"/>
                        </a:rPr>
                        <a:t>timestamp, we can choose a smaller timestamp like 10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buFont typeface="Arial"/>
                        <a:buChar char="•"/>
                      </a:pPr>
                      <a:r>
                        <a:rPr lang="en-US" b="1" dirty="0" err="1">
                          <a:solidFill>
                            <a:srgbClr val="000000"/>
                          </a:solidFill>
                          <a:effectLst/>
                          <a:latin typeface="inter-bold"/>
                        </a:rPr>
                        <a:t>ReLU</a:t>
                      </a:r>
                      <a:r>
                        <a:rPr lang="en-US" b="1" dirty="0">
                          <a:solidFill>
                            <a:srgbClr val="000000"/>
                          </a:solidFill>
                          <a:effectLst/>
                          <a:latin typeface="inter-bold"/>
                        </a:rPr>
                        <a:t> activation </a:t>
                      </a:r>
                      <a:r>
                        <a:rPr lang="en-US" b="1" dirty="0" smtClean="0">
                          <a:solidFill>
                            <a:srgbClr val="000000"/>
                          </a:solidFill>
                          <a:effectLst/>
                          <a:latin typeface="inter-bold"/>
                        </a:rPr>
                        <a:t>function</a:t>
                      </a:r>
                      <a:endParaRPr lang="en-US" b="0" dirty="0">
                        <a:solidFill>
                          <a:srgbClr val="000000"/>
                        </a:solidFill>
                        <a:effectLst/>
                        <a:latin typeface="inter-regular"/>
                      </a:endParaRPr>
                    </a:p>
                    <a:p>
                      <a:pPr algn="just" fontAlgn="t">
                        <a:buFont typeface="Arial"/>
                        <a:buChar char="•"/>
                      </a:pPr>
                      <a:r>
                        <a:rPr lang="en-US" dirty="0" smtClean="0">
                          <a:solidFill>
                            <a:srgbClr val="000000"/>
                          </a:solidFill>
                          <a:effectLst/>
                          <a:latin typeface="inter-regular"/>
                        </a:rPr>
                        <a:t>We </a:t>
                      </a:r>
                      <a:r>
                        <a:rPr lang="en-US" dirty="0">
                          <a:solidFill>
                            <a:srgbClr val="000000"/>
                          </a:solidFill>
                          <a:effectLst/>
                          <a:latin typeface="inter-regular"/>
                        </a:rPr>
                        <a:t>can use activation like </a:t>
                      </a:r>
                      <a:r>
                        <a:rPr lang="en-US" dirty="0" err="1">
                          <a:solidFill>
                            <a:srgbClr val="000000"/>
                          </a:solidFill>
                          <a:effectLst/>
                          <a:latin typeface="inter-regular"/>
                        </a:rPr>
                        <a:t>ReLU</a:t>
                      </a:r>
                      <a:r>
                        <a:rPr lang="en-US" dirty="0">
                          <a:solidFill>
                            <a:srgbClr val="000000"/>
                          </a:solidFill>
                          <a:effectLst/>
                          <a:latin typeface="inter-regular"/>
                        </a:rPr>
                        <a:t>, which gives output one while calculating the gradient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56675">
                <a:tc>
                  <a:txBody>
                    <a:bodyPr/>
                    <a:lstStyle/>
                    <a:p>
                      <a:pPr algn="just" fontAlgn="t">
                        <a:buFont typeface="Arial"/>
                        <a:buChar char="•"/>
                      </a:pPr>
                      <a:r>
                        <a:rPr lang="en-US" b="1" dirty="0">
                          <a:solidFill>
                            <a:srgbClr val="000000"/>
                          </a:solidFill>
                          <a:effectLst/>
                          <a:latin typeface="inter-bold"/>
                        </a:rPr>
                        <a:t>Clip gradients at the </a:t>
                      </a:r>
                      <a:r>
                        <a:rPr lang="en-US" b="1" dirty="0" smtClean="0">
                          <a:solidFill>
                            <a:srgbClr val="000000"/>
                          </a:solidFill>
                          <a:effectLst/>
                          <a:latin typeface="inter-bold"/>
                        </a:rPr>
                        <a:t>threshold</a:t>
                      </a:r>
                      <a:endParaRPr lang="en-US" b="0" dirty="0">
                        <a:solidFill>
                          <a:srgbClr val="000000"/>
                        </a:solidFill>
                        <a:effectLst/>
                        <a:latin typeface="inter-regular"/>
                      </a:endParaRPr>
                    </a:p>
                    <a:p>
                      <a:pPr algn="just" fontAlgn="t">
                        <a:buFont typeface="Arial"/>
                        <a:buNone/>
                      </a:pPr>
                      <a:r>
                        <a:rPr lang="en-US" dirty="0" smtClean="0">
                          <a:solidFill>
                            <a:srgbClr val="000000"/>
                          </a:solidFill>
                          <a:effectLst/>
                          <a:latin typeface="inter-regular"/>
                        </a:rPr>
                        <a:t>Clip </a:t>
                      </a:r>
                      <a:r>
                        <a:rPr lang="en-US" dirty="0">
                          <a:solidFill>
                            <a:srgbClr val="000000"/>
                          </a:solidFill>
                          <a:effectLst/>
                          <a:latin typeface="inter-regular"/>
                        </a:rPr>
                        <a:t>the gradient when it goes more than a threshold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buFont typeface="Arial"/>
                        <a:buChar char="•"/>
                      </a:pPr>
                      <a:r>
                        <a:rPr lang="en-US" b="1" dirty="0" smtClean="0">
                          <a:solidFill>
                            <a:srgbClr val="000000"/>
                          </a:solidFill>
                          <a:effectLst/>
                          <a:latin typeface="inter-bold"/>
                        </a:rPr>
                        <a:t>LSTM, GRUs</a:t>
                      </a:r>
                      <a:endParaRPr lang="en-US" b="0" dirty="0" smtClean="0">
                        <a:solidFill>
                          <a:srgbClr val="000000"/>
                        </a:solidFill>
                        <a:effectLst/>
                        <a:latin typeface="inter-regular"/>
                      </a:endParaRPr>
                    </a:p>
                    <a:p>
                      <a:pPr algn="just" fontAlgn="t">
                        <a:buFont typeface="Arial"/>
                        <a:buNone/>
                      </a:pPr>
                      <a:r>
                        <a:rPr lang="en-US" dirty="0" smtClean="0">
                          <a:solidFill>
                            <a:srgbClr val="000000"/>
                          </a:solidFill>
                          <a:effectLst/>
                          <a:latin typeface="inter-regular"/>
                        </a:rPr>
                        <a:t>The different network architecture that has been specially designed can be used to overcome this problem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677065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152400"/>
            <a:ext cx="8762999" cy="4955203"/>
          </a:xfrm>
          <a:prstGeom prst="rect">
            <a:avLst/>
          </a:prstGeom>
        </p:spPr>
        <p:txBody>
          <a:bodyPr wrap="square">
            <a:spAutoFit/>
          </a:bodyPr>
          <a:lstStyle/>
          <a:p>
            <a:pPr algn="ctr"/>
            <a:r>
              <a:rPr lang="en-US" sz="3200" b="1" dirty="0"/>
              <a:t>RNN </a:t>
            </a:r>
            <a:r>
              <a:rPr lang="en-US" sz="3200" b="1" dirty="0" smtClean="0"/>
              <a:t>Applications</a:t>
            </a:r>
          </a:p>
          <a:p>
            <a:pPr algn="ctr"/>
            <a:endParaRPr lang="en-US" sz="3200" b="1" dirty="0" smtClean="0"/>
          </a:p>
          <a:p>
            <a:pPr algn="just"/>
            <a:r>
              <a:rPr lang="en-US" sz="2800" dirty="0" smtClean="0"/>
              <a:t>Recurrent </a:t>
            </a:r>
            <a:r>
              <a:rPr lang="en-US" sz="2800" dirty="0"/>
              <a:t>Neural Networks are used to tackle a variety of problems involving sequence </a:t>
            </a:r>
            <a:r>
              <a:rPr lang="en-US" sz="2800" dirty="0" smtClean="0"/>
              <a:t>data, including </a:t>
            </a:r>
            <a:r>
              <a:rPr lang="en-US" sz="2800" dirty="0"/>
              <a:t>:</a:t>
            </a:r>
          </a:p>
          <a:p>
            <a:pPr marL="285750" indent="-285750" algn="just">
              <a:buFont typeface="Arial" pitchFamily="34" charset="0"/>
              <a:buChar char="•"/>
            </a:pPr>
            <a:r>
              <a:rPr lang="en-US" sz="2800" dirty="0"/>
              <a:t>Speech recognition</a:t>
            </a:r>
          </a:p>
          <a:p>
            <a:pPr marL="285750" indent="-285750" algn="just">
              <a:buFont typeface="Arial" pitchFamily="34" charset="0"/>
              <a:buChar char="•"/>
            </a:pPr>
            <a:r>
              <a:rPr lang="en-US" sz="2800" dirty="0"/>
              <a:t>Generation of music</a:t>
            </a:r>
          </a:p>
          <a:p>
            <a:pPr marL="285750" indent="-285750" algn="just">
              <a:buFont typeface="Arial" pitchFamily="34" charset="0"/>
              <a:buChar char="•"/>
            </a:pPr>
            <a:r>
              <a:rPr lang="en-US" sz="2800" dirty="0"/>
              <a:t>Automated Translations</a:t>
            </a:r>
          </a:p>
          <a:p>
            <a:pPr marL="285750" indent="-285750" algn="just">
              <a:buFont typeface="Arial" pitchFamily="34" charset="0"/>
              <a:buChar char="•"/>
            </a:pPr>
            <a:r>
              <a:rPr lang="en-US" sz="2800" dirty="0"/>
              <a:t>Analysis of video action</a:t>
            </a:r>
          </a:p>
          <a:p>
            <a:pPr marL="285750" indent="-285750" algn="just">
              <a:buFont typeface="Arial" pitchFamily="34" charset="0"/>
              <a:buChar char="•"/>
            </a:pPr>
            <a:r>
              <a:rPr lang="en-US" sz="2800" dirty="0"/>
              <a:t>Sequence study of the genome and </a:t>
            </a:r>
            <a:r>
              <a:rPr lang="en-US" sz="2800" dirty="0" smtClean="0"/>
              <a:t>DNA</a:t>
            </a:r>
          </a:p>
          <a:p>
            <a:pPr marL="285750" indent="-285750" fontAlgn="base">
              <a:buFont typeface="Arial" pitchFamily="34" charset="0"/>
              <a:buChar char="•"/>
            </a:pPr>
            <a:r>
              <a:rPr lang="en-US" sz="2800" dirty="0"/>
              <a:t>Language </a:t>
            </a:r>
            <a:r>
              <a:rPr lang="en-US" sz="2800" dirty="0" smtClean="0"/>
              <a:t>Modeling </a:t>
            </a:r>
            <a:r>
              <a:rPr lang="en-US" sz="2800" dirty="0"/>
              <a:t>and Generating Text</a:t>
            </a:r>
          </a:p>
          <a:p>
            <a:pPr marL="285750" indent="-285750" fontAlgn="base">
              <a:buFont typeface="Arial" pitchFamily="34" charset="0"/>
              <a:buChar char="•"/>
            </a:pPr>
            <a:r>
              <a:rPr lang="en-US" sz="2800" dirty="0" smtClean="0"/>
              <a:t>Time </a:t>
            </a:r>
            <a:r>
              <a:rPr lang="en-US" sz="2800" dirty="0"/>
              <a:t>series </a:t>
            </a:r>
            <a:r>
              <a:rPr lang="en-US" sz="2800" dirty="0" smtClean="0"/>
              <a:t>Forecasting</a:t>
            </a:r>
            <a:endParaRPr lang="en-US" sz="2800" dirty="0"/>
          </a:p>
        </p:txBody>
      </p:sp>
    </p:spTree>
    <p:extLst>
      <p:ext uri="{BB962C8B-B14F-4D97-AF65-F5344CB8AC3E}">
        <p14:creationId xmlns:p14="http://schemas.microsoft.com/office/powerpoint/2010/main" val="1656357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8570940"/>
              </p:ext>
            </p:extLst>
          </p:nvPr>
        </p:nvGraphicFramePr>
        <p:xfrm>
          <a:off x="315190" y="1143000"/>
          <a:ext cx="8513618" cy="2697480"/>
        </p:xfrm>
        <a:graphic>
          <a:graphicData uri="http://schemas.openxmlformats.org/drawingml/2006/table">
            <a:tbl>
              <a:tblPr/>
              <a:tblGrid>
                <a:gridCol w="4856018"/>
                <a:gridCol w="3657600"/>
              </a:tblGrid>
              <a:tr h="312420">
                <a:tc>
                  <a:txBody>
                    <a:bodyPr/>
                    <a:lstStyle/>
                    <a:p>
                      <a:pPr algn="ctr"/>
                      <a:r>
                        <a:rPr lang="en-IN" b="1" dirty="0">
                          <a:effectLst/>
                        </a:rPr>
                        <a:t>Advantages</a:t>
                      </a:r>
                      <a:endParaRPr lang="en-IN"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IN" b="1" dirty="0">
                          <a:effectLst/>
                        </a:rPr>
                        <a:t>Drawbacks</a:t>
                      </a:r>
                      <a:endParaRPr lang="en-IN"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r>
              <a:tr h="0">
                <a:tc>
                  <a:txBody>
                    <a:bodyPr/>
                    <a:lstStyle/>
                    <a:p>
                      <a:pPr marL="285750" indent="-285750" algn="just" fontAlgn="base">
                        <a:buFont typeface="Arial" pitchFamily="34" charset="0"/>
                        <a:buChar char="•"/>
                      </a:pPr>
                      <a:r>
                        <a:rPr lang="en-US" dirty="0" smtClean="0"/>
                        <a:t>Ability to handle sequence data</a:t>
                      </a:r>
                    </a:p>
                    <a:p>
                      <a:pPr marL="285750" indent="-285750" algn="just" fontAlgn="base">
                        <a:buFont typeface="Arial" pitchFamily="34" charset="0"/>
                        <a:buChar char="•"/>
                      </a:pPr>
                      <a:r>
                        <a:rPr lang="en-US" dirty="0" smtClean="0"/>
                        <a:t>Ability to handle inputs of varying lengths</a:t>
                      </a:r>
                    </a:p>
                    <a:p>
                      <a:pPr marL="285750" indent="-285750" algn="just" fontAlgn="base">
                        <a:buFont typeface="Arial" pitchFamily="34" charset="0"/>
                        <a:buChar char="•"/>
                      </a:pPr>
                      <a:r>
                        <a:rPr lang="en-US" dirty="0" smtClean="0"/>
                        <a:t>Ability to store or “memorize” historical information</a:t>
                      </a:r>
                    </a:p>
                    <a:p>
                      <a:pPr marL="285750" indent="-285750" algn="just">
                        <a:buFont typeface="Arial" pitchFamily="34" charset="0"/>
                        <a:buChar char="•"/>
                      </a:pPr>
                      <a:r>
                        <a:rPr lang="en-US" dirty="0" smtClean="0">
                          <a:effectLst/>
                        </a:rPr>
                        <a:t>Model </a:t>
                      </a:r>
                      <a:r>
                        <a:rPr lang="en-US" dirty="0">
                          <a:effectLst/>
                        </a:rPr>
                        <a:t>size not increasing with size of </a:t>
                      </a:r>
                      <a:r>
                        <a:rPr lang="en-US" dirty="0" smtClean="0">
                          <a:effectLst/>
                        </a:rPr>
                        <a:t>input</a:t>
                      </a:r>
                    </a:p>
                    <a:p>
                      <a:pPr marL="285750" indent="-285750" algn="just">
                        <a:buFont typeface="Arial" pitchFamily="34" charset="0"/>
                        <a:buChar char="•"/>
                      </a:pPr>
                      <a:r>
                        <a:rPr lang="en-US" dirty="0" smtClean="0">
                          <a:effectLst/>
                        </a:rPr>
                        <a:t>Computation </a:t>
                      </a:r>
                      <a:r>
                        <a:rPr lang="en-US" dirty="0">
                          <a:effectLst/>
                        </a:rPr>
                        <a:t>takes into account </a:t>
                      </a:r>
                      <a:r>
                        <a:rPr lang="en-US" dirty="0" smtClean="0">
                          <a:effectLst/>
                        </a:rPr>
                        <a:t>historical</a:t>
                      </a:r>
                      <a:r>
                        <a:rPr lang="en-US" baseline="0" dirty="0" smtClean="0">
                          <a:effectLst/>
                        </a:rPr>
                        <a:t> </a:t>
                      </a:r>
                      <a:r>
                        <a:rPr lang="en-US" dirty="0" smtClean="0">
                          <a:effectLst/>
                        </a:rPr>
                        <a:t>information</a:t>
                      </a:r>
                      <a:endParaRPr lang="en-US" dirty="0">
                        <a:effectLst/>
                      </a:endParaRPr>
                    </a:p>
                    <a:p>
                      <a:pPr marL="285750" indent="-285750" algn="just">
                        <a:buFont typeface="Arial" pitchFamily="34" charset="0"/>
                        <a:buChar char="•"/>
                      </a:pPr>
                      <a:r>
                        <a:rPr lang="en-US" dirty="0" smtClean="0">
                          <a:effectLst/>
                        </a:rPr>
                        <a:t>Weights </a:t>
                      </a:r>
                      <a:r>
                        <a:rPr lang="en-US" dirty="0">
                          <a:effectLst/>
                        </a:rPr>
                        <a:t>are shared across </a:t>
                      </a:r>
                      <a:r>
                        <a:rPr lang="en-US" dirty="0" smtClean="0">
                          <a:effectLst/>
                        </a:rPr>
                        <a:t>time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marL="285750" indent="-285750" algn="just" defTabSz="914400" rtl="0" eaLnBrk="1" fontAlgn="base" latinLnBrk="0" hangingPunct="1">
                        <a:buFont typeface="Arial" pitchFamily="34" charset="0"/>
                        <a:buChar char="•"/>
                      </a:pPr>
                      <a:r>
                        <a:rPr lang="en-US" sz="1800" kern="1200" dirty="0" smtClean="0">
                          <a:solidFill>
                            <a:schemeClr val="tx1"/>
                          </a:solidFill>
                          <a:effectLst/>
                          <a:latin typeface="+mn-lt"/>
                          <a:ea typeface="+mn-ea"/>
                          <a:cs typeface="+mn-cs"/>
                        </a:rPr>
                        <a:t>Computation </a:t>
                      </a:r>
                      <a:r>
                        <a:rPr lang="en-US" sz="1800" kern="1200" dirty="0">
                          <a:solidFill>
                            <a:schemeClr val="tx1"/>
                          </a:solidFill>
                          <a:effectLst/>
                          <a:latin typeface="+mn-lt"/>
                          <a:ea typeface="+mn-ea"/>
                          <a:cs typeface="+mn-cs"/>
                        </a:rPr>
                        <a:t>being </a:t>
                      </a:r>
                      <a:r>
                        <a:rPr lang="en-US" sz="1800" kern="1200" dirty="0" smtClean="0">
                          <a:solidFill>
                            <a:schemeClr val="tx1"/>
                          </a:solidFill>
                          <a:effectLst/>
                          <a:latin typeface="+mn-lt"/>
                          <a:ea typeface="+mn-ea"/>
                          <a:cs typeface="+mn-cs"/>
                        </a:rPr>
                        <a:t>slow</a:t>
                      </a:r>
                      <a:endParaRPr lang="en-US" sz="1800" kern="1200" dirty="0">
                        <a:solidFill>
                          <a:schemeClr val="tx1"/>
                        </a:solidFill>
                        <a:effectLst/>
                        <a:latin typeface="+mn-lt"/>
                        <a:ea typeface="+mn-ea"/>
                        <a:cs typeface="+mn-cs"/>
                      </a:endParaRPr>
                    </a:p>
                    <a:p>
                      <a:pPr marL="285750" indent="-285750" algn="just" defTabSz="914400" rtl="0" eaLnBrk="1" fontAlgn="base" latinLnBrk="0" hangingPunct="1">
                        <a:buFont typeface="Arial" pitchFamily="34" charset="0"/>
                        <a:buChar char="•"/>
                      </a:pPr>
                      <a:r>
                        <a:rPr lang="en-US" sz="1800" kern="1200" dirty="0" smtClean="0">
                          <a:solidFill>
                            <a:schemeClr val="tx1"/>
                          </a:solidFill>
                          <a:effectLst/>
                          <a:latin typeface="+mn-lt"/>
                          <a:ea typeface="+mn-ea"/>
                          <a:cs typeface="+mn-cs"/>
                        </a:rPr>
                        <a:t>Difficulty </a:t>
                      </a:r>
                      <a:r>
                        <a:rPr lang="en-US" sz="1800" kern="1200" dirty="0">
                          <a:solidFill>
                            <a:schemeClr val="tx1"/>
                          </a:solidFill>
                          <a:effectLst/>
                          <a:latin typeface="+mn-lt"/>
                          <a:ea typeface="+mn-ea"/>
                          <a:cs typeface="+mn-cs"/>
                        </a:rPr>
                        <a:t>of accessing information from a long time </a:t>
                      </a:r>
                      <a:r>
                        <a:rPr lang="en-US" sz="1800" kern="1200" dirty="0" smtClean="0">
                          <a:solidFill>
                            <a:schemeClr val="tx1"/>
                          </a:solidFill>
                          <a:effectLst/>
                          <a:latin typeface="+mn-lt"/>
                          <a:ea typeface="+mn-ea"/>
                          <a:cs typeface="+mn-cs"/>
                        </a:rPr>
                        <a:t>ago</a:t>
                      </a:r>
                      <a:endParaRPr lang="en-US" sz="1800" kern="1200" dirty="0">
                        <a:solidFill>
                          <a:schemeClr val="tx1"/>
                        </a:solidFill>
                        <a:effectLst/>
                        <a:latin typeface="+mn-lt"/>
                        <a:ea typeface="+mn-ea"/>
                        <a:cs typeface="+mn-cs"/>
                      </a:endParaRPr>
                    </a:p>
                    <a:p>
                      <a:pPr marL="285750" indent="-285750" algn="just" defTabSz="914400" rtl="0" eaLnBrk="1" fontAlgn="base" latinLnBrk="0" hangingPunct="1">
                        <a:buFont typeface="Arial" pitchFamily="34" charset="0"/>
                        <a:buChar char="•"/>
                      </a:pPr>
                      <a:r>
                        <a:rPr lang="en-US" sz="1800" kern="1200" dirty="0" smtClean="0">
                          <a:solidFill>
                            <a:schemeClr val="tx1"/>
                          </a:solidFill>
                          <a:effectLst/>
                          <a:latin typeface="+mn-lt"/>
                          <a:ea typeface="+mn-ea"/>
                          <a:cs typeface="+mn-cs"/>
                        </a:rPr>
                        <a:t>Cannot </a:t>
                      </a:r>
                      <a:r>
                        <a:rPr lang="en-US" sz="1800" kern="1200" dirty="0">
                          <a:solidFill>
                            <a:schemeClr val="tx1"/>
                          </a:solidFill>
                          <a:effectLst/>
                          <a:latin typeface="+mn-lt"/>
                          <a:ea typeface="+mn-ea"/>
                          <a:cs typeface="+mn-cs"/>
                        </a:rPr>
                        <a:t>consider any future input for the current </a:t>
                      </a:r>
                      <a:r>
                        <a:rPr lang="en-US" sz="1800" kern="1200" dirty="0" smtClean="0">
                          <a:solidFill>
                            <a:schemeClr val="tx1"/>
                          </a:solidFill>
                          <a:effectLst/>
                          <a:latin typeface="+mn-lt"/>
                          <a:ea typeface="+mn-ea"/>
                          <a:cs typeface="+mn-cs"/>
                        </a:rPr>
                        <a:t>state</a:t>
                      </a:r>
                    </a:p>
                    <a:p>
                      <a:pPr marL="285750" indent="-285750" algn="just" defTabSz="914400" rtl="0" eaLnBrk="1" fontAlgn="base" latinLnBrk="0" hangingPunct="1">
                        <a:buFont typeface="Arial" pitchFamily="34" charset="0"/>
                        <a:buChar char="•"/>
                      </a:pPr>
                      <a:r>
                        <a:rPr lang="en-US" sz="1800" kern="1200" dirty="0" smtClean="0">
                          <a:solidFill>
                            <a:schemeClr val="tx1"/>
                          </a:solidFill>
                          <a:effectLst/>
                          <a:latin typeface="+mn-lt"/>
                          <a:ea typeface="+mn-ea"/>
                          <a:cs typeface="+mn-cs"/>
                        </a:rPr>
                        <a:t>Gradient vanishing and exploding problems.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r>
            </a:tbl>
          </a:graphicData>
        </a:graphic>
      </p:graphicFrame>
      <p:sp>
        <p:nvSpPr>
          <p:cNvPr id="3" name="Rectangle 2"/>
          <p:cNvSpPr/>
          <p:nvPr/>
        </p:nvSpPr>
        <p:spPr>
          <a:xfrm>
            <a:off x="2590800" y="193965"/>
            <a:ext cx="4572000" cy="461665"/>
          </a:xfrm>
          <a:prstGeom prst="rect">
            <a:avLst/>
          </a:prstGeom>
        </p:spPr>
        <p:txBody>
          <a:bodyPr wrap="square">
            <a:spAutoFit/>
          </a:bodyPr>
          <a:lstStyle/>
          <a:p>
            <a:pPr algn="ctr"/>
            <a:r>
              <a:rPr lang="en-US" sz="2400" b="1" dirty="0"/>
              <a:t>RNN </a:t>
            </a:r>
            <a:r>
              <a:rPr lang="en-US" sz="2400" b="1" dirty="0" smtClean="0"/>
              <a:t>Advantage and Drawbacks</a:t>
            </a:r>
            <a:endParaRPr lang="en-US" sz="2400" b="1" dirty="0"/>
          </a:p>
        </p:txBody>
      </p:sp>
    </p:spTree>
    <p:extLst>
      <p:ext uri="{BB962C8B-B14F-4D97-AF65-F5344CB8AC3E}">
        <p14:creationId xmlns:p14="http://schemas.microsoft.com/office/powerpoint/2010/main" val="1986514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871" y="152400"/>
            <a:ext cx="8617527" cy="6432530"/>
          </a:xfrm>
          <a:prstGeom prst="rect">
            <a:avLst/>
          </a:prstGeom>
        </p:spPr>
        <p:txBody>
          <a:bodyPr wrap="square">
            <a:spAutoFit/>
          </a:bodyPr>
          <a:lstStyle/>
          <a:p>
            <a:pPr algn="ctr" fontAlgn="base"/>
            <a:r>
              <a:rPr lang="en-US" sz="2800" b="1" dirty="0"/>
              <a:t>Different RNN </a:t>
            </a:r>
            <a:r>
              <a:rPr lang="en-US" sz="2800" b="1" dirty="0" smtClean="0"/>
              <a:t>Architectures</a:t>
            </a:r>
          </a:p>
          <a:p>
            <a:pPr algn="ctr" fontAlgn="base"/>
            <a:endParaRPr lang="en-US" sz="2400" b="1" dirty="0"/>
          </a:p>
          <a:p>
            <a:pPr algn="just" fontAlgn="base"/>
            <a:r>
              <a:rPr lang="en-US" sz="2400" b="1" dirty="0" smtClean="0"/>
              <a:t>Bidirectional </a:t>
            </a:r>
            <a:r>
              <a:rPr lang="en-US" sz="2400" b="1" dirty="0"/>
              <a:t>Recurrent Neural Networks (BRNN)</a:t>
            </a:r>
          </a:p>
          <a:p>
            <a:pPr algn="just" fontAlgn="base"/>
            <a:r>
              <a:rPr lang="en-US" sz="2400" dirty="0"/>
              <a:t>In BRNN, inputs from future time steps are used to improve the accuracy of the network. It is like knowing the first and last words of a sentence to predict the middle words</a:t>
            </a:r>
            <a:r>
              <a:rPr lang="en-US" sz="2400" dirty="0" smtClean="0"/>
              <a:t>.</a:t>
            </a:r>
          </a:p>
          <a:p>
            <a:pPr algn="just" fontAlgn="base"/>
            <a:endParaRPr lang="en-US" sz="2400" dirty="0"/>
          </a:p>
          <a:p>
            <a:pPr algn="just" fontAlgn="base"/>
            <a:r>
              <a:rPr lang="en-US" sz="2400" b="1" dirty="0" smtClean="0"/>
              <a:t>Long </a:t>
            </a:r>
            <a:r>
              <a:rPr lang="en-US" sz="2400" b="1" dirty="0"/>
              <a:t>Short Term Memory (LSTM)</a:t>
            </a:r>
          </a:p>
          <a:p>
            <a:pPr algn="just" fontAlgn="base"/>
            <a:r>
              <a:rPr lang="en-US" sz="2400" b="1" dirty="0" smtClean="0"/>
              <a:t>LSTMs </a:t>
            </a:r>
            <a:r>
              <a:rPr lang="en-US" sz="2400" dirty="0" smtClean="0"/>
              <a:t>were </a:t>
            </a:r>
            <a:r>
              <a:rPr lang="en-US" sz="2400" dirty="0"/>
              <a:t>also designed to address the vanishing gradient problem in RNNs. LSTMs use three gates called </a:t>
            </a:r>
            <a:r>
              <a:rPr lang="en-US" sz="2400" b="1" dirty="0" smtClean="0"/>
              <a:t>Input</a:t>
            </a:r>
            <a:r>
              <a:rPr lang="en-US" sz="2400" b="1" dirty="0"/>
              <a:t>, </a:t>
            </a:r>
            <a:r>
              <a:rPr lang="en-US" sz="2400" b="1" dirty="0" smtClean="0"/>
              <a:t>Output</a:t>
            </a:r>
            <a:r>
              <a:rPr lang="en-US" sz="2400" b="1" dirty="0"/>
              <a:t>, and </a:t>
            </a:r>
            <a:r>
              <a:rPr lang="en-US" sz="2400" b="1" dirty="0" smtClean="0"/>
              <a:t>Forget </a:t>
            </a:r>
            <a:r>
              <a:rPr lang="en-US" sz="2400" b="1" dirty="0"/>
              <a:t>gate</a:t>
            </a:r>
            <a:r>
              <a:rPr lang="en-US" sz="2400" dirty="0"/>
              <a:t>. </a:t>
            </a:r>
            <a:r>
              <a:rPr lang="en-US" sz="2400" dirty="0" smtClean="0"/>
              <a:t>These </a:t>
            </a:r>
            <a:r>
              <a:rPr lang="en-US" sz="2400" dirty="0"/>
              <a:t>gates determine which information to retain</a:t>
            </a:r>
            <a:r>
              <a:rPr lang="en-US" sz="2400" dirty="0" smtClean="0"/>
              <a:t>.</a:t>
            </a:r>
            <a:r>
              <a:rPr lang="en-US" sz="2400" b="1" dirty="0"/>
              <a:t> </a:t>
            </a:r>
            <a:endParaRPr lang="en-US" sz="2400" b="1" dirty="0" smtClean="0"/>
          </a:p>
          <a:p>
            <a:pPr algn="just" fontAlgn="base"/>
            <a:endParaRPr lang="en-US" sz="2400" b="1" dirty="0" smtClean="0"/>
          </a:p>
          <a:p>
            <a:pPr algn="just" fontAlgn="base"/>
            <a:r>
              <a:rPr lang="en-US" sz="2400" b="1" dirty="0" smtClean="0"/>
              <a:t>Gated </a:t>
            </a:r>
            <a:r>
              <a:rPr lang="en-US" sz="2400" b="1" dirty="0"/>
              <a:t>Recurrent Units (GRU)</a:t>
            </a:r>
          </a:p>
          <a:p>
            <a:pPr algn="just" fontAlgn="base"/>
            <a:r>
              <a:rPr lang="en-US" sz="2400" dirty="0"/>
              <a:t>These networks are designed to handle the vanishing gradient problem. They have a </a:t>
            </a:r>
            <a:r>
              <a:rPr lang="en-US" sz="2400" b="1" dirty="0" smtClean="0"/>
              <a:t>Reset </a:t>
            </a:r>
            <a:r>
              <a:rPr lang="en-US" sz="2400" b="1" dirty="0"/>
              <a:t>and </a:t>
            </a:r>
            <a:r>
              <a:rPr lang="en-US" sz="2400" b="1" dirty="0" smtClean="0"/>
              <a:t>Update Gate</a:t>
            </a:r>
            <a:r>
              <a:rPr lang="en-US" sz="2400" dirty="0"/>
              <a:t>. These gates determine which information is to be retained for future predictions</a:t>
            </a:r>
            <a:r>
              <a:rPr lang="en-US" sz="2400" dirty="0" smtClean="0"/>
              <a:t>.</a:t>
            </a:r>
            <a:endParaRPr lang="en-US" sz="2400" dirty="0"/>
          </a:p>
        </p:txBody>
      </p:sp>
    </p:spTree>
    <p:extLst>
      <p:ext uri="{BB962C8B-B14F-4D97-AF65-F5344CB8AC3E}">
        <p14:creationId xmlns:p14="http://schemas.microsoft.com/office/powerpoint/2010/main" val="938386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155575" y="168276"/>
            <a:ext cx="8683624" cy="490826"/>
          </a:xfrm>
        </p:spPr>
        <p:txBody>
          <a:bodyPr>
            <a:normAutofit fontScale="90000"/>
          </a:bodyPr>
          <a:lstStyle/>
          <a:p>
            <a:r>
              <a:rPr lang="en-US" dirty="0" smtClean="0"/>
              <a:t>Consider another scenario</a:t>
            </a:r>
            <a:endParaRPr lang="zh-TW" altLang="en-US" dirty="0" smtClean="0">
              <a:ea typeface="ＭＳ Ｐゴシック" pitchFamily="34" charset="-128"/>
            </a:endParaRPr>
          </a:p>
        </p:txBody>
      </p:sp>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820057"/>
            <a:ext cx="8839201" cy="3046988"/>
          </a:xfrm>
          <a:prstGeom prst="rect">
            <a:avLst/>
          </a:prstGeom>
        </p:spPr>
        <p:txBody>
          <a:bodyPr wrap="square">
            <a:spAutoFit/>
          </a:bodyPr>
          <a:lstStyle/>
          <a:p>
            <a:pPr algn="just"/>
            <a:r>
              <a:rPr lang="en-US" sz="2400" dirty="0" smtClean="0"/>
              <a:t>The </a:t>
            </a:r>
            <a:r>
              <a:rPr lang="en-US" sz="2400" dirty="0"/>
              <a:t>concept is the same as reading a </a:t>
            </a:r>
            <a:r>
              <a:rPr lang="en-US" sz="2400" b="1" dirty="0"/>
              <a:t>book</a:t>
            </a:r>
            <a:r>
              <a:rPr lang="en-US" sz="2400" dirty="0"/>
              <a:t>. With every page we move forward into, we need the </a:t>
            </a:r>
            <a:r>
              <a:rPr lang="en-US" sz="2400" b="1" dirty="0"/>
              <a:t>understanding</a:t>
            </a:r>
            <a:r>
              <a:rPr lang="en-US" sz="2400" dirty="0"/>
              <a:t> of previous pages to make complete sense of the </a:t>
            </a:r>
            <a:r>
              <a:rPr lang="en-US" sz="2400" b="1" dirty="0"/>
              <a:t>information</a:t>
            </a:r>
            <a:r>
              <a:rPr lang="en-US" sz="2400" dirty="0"/>
              <a:t> in most of the </a:t>
            </a:r>
            <a:r>
              <a:rPr lang="en-US" sz="2400" b="1" dirty="0"/>
              <a:t>cases</a:t>
            </a:r>
            <a:r>
              <a:rPr lang="en-US" sz="2400" dirty="0"/>
              <a:t>.</a:t>
            </a:r>
          </a:p>
          <a:p>
            <a:pPr algn="just"/>
            <a:r>
              <a:rPr lang="en-US" sz="2400" dirty="0"/>
              <a:t>With the help of the feed-forward network, the new output at the </a:t>
            </a:r>
            <a:r>
              <a:rPr lang="en-US" sz="2400" b="1" dirty="0"/>
              <a:t>time 't+1</a:t>
            </a:r>
            <a:r>
              <a:rPr lang="en-US" sz="2400" dirty="0"/>
              <a:t>? has no relation with outputs at either time t, </a:t>
            </a:r>
            <a:r>
              <a:rPr lang="en-US" sz="2400" b="1" dirty="0"/>
              <a:t>t-1, t-2</a:t>
            </a:r>
            <a:r>
              <a:rPr lang="en-US" sz="2400" dirty="0"/>
              <a:t>.</a:t>
            </a:r>
          </a:p>
          <a:p>
            <a:pPr algn="just"/>
            <a:r>
              <a:rPr lang="en-US" sz="2400" dirty="0"/>
              <a:t>So, the feed-forward network cannot be used when predicting a word in a sentence as it will have no absolute relation with the previous set of words</a:t>
            </a:r>
            <a:r>
              <a:rPr lang="en-US" sz="2400" dirty="0" smtClean="0"/>
              <a:t>.</a:t>
            </a:r>
            <a:endParaRPr lang="en-US" sz="2400" dirty="0"/>
          </a:p>
        </p:txBody>
      </p:sp>
      <p:pic>
        <p:nvPicPr>
          <p:cNvPr id="19458"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7" y="3505200"/>
            <a:ext cx="7464425" cy="319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837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79097098"/>
              </p:ext>
            </p:extLst>
          </p:nvPr>
        </p:nvGraphicFramePr>
        <p:xfrm>
          <a:off x="152400" y="1981200"/>
          <a:ext cx="8763000" cy="4259518"/>
        </p:xfrm>
        <a:graphic>
          <a:graphicData uri="http://schemas.openxmlformats.org/drawingml/2006/table">
            <a:tbl>
              <a:tblPr/>
              <a:tblGrid>
                <a:gridCol w="304800"/>
                <a:gridCol w="4572000"/>
                <a:gridCol w="3886200"/>
              </a:tblGrid>
              <a:tr h="338275">
                <a:tc>
                  <a:txBody>
                    <a:bodyPr/>
                    <a:lstStyle/>
                    <a:p>
                      <a:pPr algn="l" fontAlgn="t"/>
                      <a:r>
                        <a:rPr lang="en-IN" sz="1400" dirty="0">
                          <a:solidFill>
                            <a:srgbClr val="000000"/>
                          </a:solidFill>
                          <a:effectLst/>
                          <a:latin typeface="+mj-lt"/>
                        </a:rPr>
                        <a:t>S.no</a:t>
                      </a:r>
                    </a:p>
                  </a:txBody>
                  <a:tcPr marL="48701" marR="48701" marT="48701" marB="48701">
                    <a:lnL>
                      <a:noFill/>
                    </a:lnL>
                    <a:lnR>
                      <a:noFill/>
                    </a:lnR>
                    <a:lnT>
                      <a:noFill/>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400" dirty="0">
                          <a:solidFill>
                            <a:srgbClr val="000000"/>
                          </a:solidFill>
                          <a:effectLst/>
                          <a:latin typeface="+mj-lt"/>
                        </a:rPr>
                        <a:t>CNN</a:t>
                      </a:r>
                    </a:p>
                  </a:txBody>
                  <a:tcPr marL="48701" marR="48701" marT="48701" marB="48701">
                    <a:lnL>
                      <a:noFill/>
                    </a:lnL>
                    <a:lnR>
                      <a:noFill/>
                    </a:lnR>
                    <a:lnT>
                      <a:noFill/>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400" dirty="0">
                          <a:solidFill>
                            <a:srgbClr val="000000"/>
                          </a:solidFill>
                          <a:effectLst/>
                          <a:latin typeface="+mj-lt"/>
                        </a:rPr>
                        <a:t>RNN</a:t>
                      </a:r>
                    </a:p>
                  </a:txBody>
                  <a:tcPr marL="48701" marR="48701" marT="48701" marB="48701">
                    <a:lnL>
                      <a:noFill/>
                    </a:lnL>
                    <a:lnR>
                      <a:noFill/>
                    </a:lnR>
                    <a:lnT>
                      <a:noFill/>
                    </a:lnT>
                    <a:lnB w="9525" cap="flat" cmpd="sng" algn="ctr">
                      <a:solidFill>
                        <a:srgbClr val="C7CCBE"/>
                      </a:solidFill>
                      <a:prstDash val="solid"/>
                      <a:round/>
                      <a:headEnd type="none" w="med" len="med"/>
                      <a:tailEnd type="none" w="med" len="med"/>
                    </a:lnB>
                    <a:solidFill>
                      <a:srgbClr val="C7CCBE"/>
                    </a:solidFill>
                  </a:tcPr>
                </a:tc>
              </a:tr>
              <a:tr h="512781">
                <a:tc>
                  <a:txBody>
                    <a:bodyPr/>
                    <a:lstStyle/>
                    <a:p>
                      <a:pPr algn="just" fontAlgn="t"/>
                      <a:r>
                        <a:rPr lang="en-IN" sz="1400" b="1">
                          <a:solidFill>
                            <a:srgbClr val="333333"/>
                          </a:solidFill>
                          <a:effectLst/>
                          <a:latin typeface="+mj-lt"/>
                        </a:rPr>
                        <a:t>1</a:t>
                      </a:r>
                      <a:endParaRPr lang="en-IN" sz="140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dirty="0">
                          <a:solidFill>
                            <a:srgbClr val="333333"/>
                          </a:solidFill>
                          <a:effectLst/>
                          <a:latin typeface="+mj-lt"/>
                        </a:rPr>
                        <a:t>CNN</a:t>
                      </a:r>
                      <a:r>
                        <a:rPr lang="en-US" sz="1400" dirty="0">
                          <a:solidFill>
                            <a:srgbClr val="333333"/>
                          </a:solidFill>
                          <a:effectLst/>
                          <a:latin typeface="+mj-lt"/>
                        </a:rPr>
                        <a:t> stands for </a:t>
                      </a:r>
                      <a:r>
                        <a:rPr lang="en-US" sz="1400" b="1" dirty="0">
                          <a:solidFill>
                            <a:srgbClr val="333333"/>
                          </a:solidFill>
                          <a:effectLst/>
                          <a:latin typeface="+mj-lt"/>
                        </a:rPr>
                        <a:t>Convolutional Neural Network</a:t>
                      </a:r>
                      <a:r>
                        <a:rPr lang="en-US" sz="1400" dirty="0">
                          <a:solidFill>
                            <a:srgbClr val="333333"/>
                          </a:solidFill>
                          <a:effectLst/>
                          <a:latin typeface="+mj-lt"/>
                        </a:rPr>
                        <a:t>.</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dirty="0">
                          <a:solidFill>
                            <a:srgbClr val="333333"/>
                          </a:solidFill>
                          <a:effectLst/>
                          <a:latin typeface="+mj-lt"/>
                        </a:rPr>
                        <a:t>RNN</a:t>
                      </a:r>
                      <a:r>
                        <a:rPr lang="en-US" sz="1400" dirty="0">
                          <a:solidFill>
                            <a:srgbClr val="333333"/>
                          </a:solidFill>
                          <a:effectLst/>
                          <a:latin typeface="+mj-lt"/>
                        </a:rPr>
                        <a:t> stands for </a:t>
                      </a:r>
                      <a:r>
                        <a:rPr lang="en-US" sz="1400" b="1" dirty="0">
                          <a:solidFill>
                            <a:srgbClr val="333333"/>
                          </a:solidFill>
                          <a:effectLst/>
                          <a:latin typeface="+mj-lt"/>
                        </a:rPr>
                        <a:t>Recurrent Neural Network</a:t>
                      </a:r>
                      <a:r>
                        <a:rPr lang="en-US" sz="1400" dirty="0">
                          <a:solidFill>
                            <a:srgbClr val="333333"/>
                          </a:solidFill>
                          <a:effectLst/>
                          <a:latin typeface="+mj-lt"/>
                        </a:rPr>
                        <a:t>.</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02383">
                <a:tc>
                  <a:txBody>
                    <a:bodyPr/>
                    <a:lstStyle/>
                    <a:p>
                      <a:pPr algn="just" fontAlgn="t"/>
                      <a:r>
                        <a:rPr lang="en-US" sz="1400" b="1" dirty="0" smtClean="0">
                          <a:solidFill>
                            <a:srgbClr val="333333"/>
                          </a:solidFill>
                          <a:effectLst/>
                          <a:latin typeface="+mj-lt"/>
                        </a:rPr>
                        <a:t>2</a:t>
                      </a:r>
                      <a:endParaRPr lang="en-IN" sz="1400" dirty="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mj-lt"/>
                        </a:rPr>
                        <a:t>CNN is ideal for images and video processing.</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mj-lt"/>
                        </a:rPr>
                        <a:t>RNN is ideal for text and speech Analysis.</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12781">
                <a:tc>
                  <a:txBody>
                    <a:bodyPr/>
                    <a:lstStyle/>
                    <a:p>
                      <a:pPr algn="just" fontAlgn="t"/>
                      <a:r>
                        <a:rPr lang="en-IN" sz="1400" b="1" dirty="0" smtClean="0">
                          <a:solidFill>
                            <a:srgbClr val="333333"/>
                          </a:solidFill>
                          <a:effectLst/>
                          <a:latin typeface="+mj-lt"/>
                        </a:rPr>
                        <a:t>3</a:t>
                      </a:r>
                      <a:endParaRPr lang="en-IN" sz="1400" dirty="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mj-lt"/>
                        </a:rPr>
                        <a:t>It is suitable for spatial data like images.</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mj-lt"/>
                        </a:rPr>
                        <a:t>RNN is used for temporal data, also called sequential data.</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19780">
                <a:tc>
                  <a:txBody>
                    <a:bodyPr/>
                    <a:lstStyle/>
                    <a:p>
                      <a:pPr algn="just" fontAlgn="t"/>
                      <a:r>
                        <a:rPr lang="en-IN" sz="1400" b="1">
                          <a:solidFill>
                            <a:srgbClr val="333333"/>
                          </a:solidFill>
                          <a:effectLst/>
                          <a:latin typeface="+mj-lt"/>
                        </a:rPr>
                        <a:t>5</a:t>
                      </a:r>
                      <a:endParaRPr lang="en-IN" sz="140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mj-lt"/>
                        </a:rPr>
                        <a:t>The network takes fixed-size inputs and generates fixed size outputs.</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mj-lt"/>
                        </a:rPr>
                        <a:t>RNN can handle arbitrary input/ output lengths.</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826423">
                <a:tc>
                  <a:txBody>
                    <a:bodyPr/>
                    <a:lstStyle/>
                    <a:p>
                      <a:pPr algn="just" fontAlgn="t"/>
                      <a:r>
                        <a:rPr lang="en-IN" sz="1400" b="1">
                          <a:solidFill>
                            <a:srgbClr val="333333"/>
                          </a:solidFill>
                          <a:effectLst/>
                          <a:latin typeface="+mj-lt"/>
                        </a:rPr>
                        <a:t>6</a:t>
                      </a:r>
                      <a:endParaRPr lang="en-IN" sz="140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mj-lt"/>
                        </a:rPr>
                        <a:t>CNN is a type of feed-forward artificial neural network with variations of multilayer perceptron's designed to use minimal amounts of preprocessing.</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mj-lt"/>
                        </a:rPr>
                        <a:t>RNN, unlike feed-forward neural networks- can use their internal memory to process arbitrary sequences of inputs.</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961248">
                <a:tc>
                  <a:txBody>
                    <a:bodyPr/>
                    <a:lstStyle/>
                    <a:p>
                      <a:pPr algn="just" fontAlgn="t"/>
                      <a:r>
                        <a:rPr lang="en-IN" sz="1400" b="1">
                          <a:solidFill>
                            <a:srgbClr val="333333"/>
                          </a:solidFill>
                          <a:effectLst/>
                          <a:latin typeface="+mj-lt"/>
                        </a:rPr>
                        <a:t>7</a:t>
                      </a:r>
                      <a:endParaRPr lang="en-IN" sz="1400">
                        <a:solidFill>
                          <a:srgbClr val="333333"/>
                        </a:solidFill>
                        <a:effectLst/>
                        <a:latin typeface="+mj-lt"/>
                      </a:endParaRP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mj-lt"/>
                        </a:rPr>
                        <a:t>CNN's use of connectivity patterns between the neurons. CNN is affected by the organization of the  </a:t>
                      </a:r>
                      <a:r>
                        <a:rPr lang="en-US" sz="1400" b="1" dirty="0">
                          <a:solidFill>
                            <a:srgbClr val="333333"/>
                          </a:solidFill>
                          <a:effectLst/>
                          <a:latin typeface="+mj-lt"/>
                        </a:rPr>
                        <a:t>visual cortex</a:t>
                      </a:r>
                      <a:r>
                        <a:rPr lang="en-US" sz="1400" dirty="0">
                          <a:solidFill>
                            <a:srgbClr val="333333"/>
                          </a:solidFill>
                          <a:effectLst/>
                          <a:latin typeface="+mj-lt"/>
                        </a:rPr>
                        <a:t>, whose individual neurons are arranged in such a way that they can respond to overlapping regions in the visual field.</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mj-lt"/>
                        </a:rPr>
                        <a:t>Recurrent neural networks use time-series information- what a user spoke last would impact what he will speak next.</a:t>
                      </a:r>
                    </a:p>
                  </a:txBody>
                  <a:tcPr marL="32467" marR="32467" marT="32467" marB="3246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pic>
        <p:nvPicPr>
          <p:cNvPr id="26626" name="Picture 2" descr="CNN vs RN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52400"/>
            <a:ext cx="2971800" cy="158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10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762000"/>
            <a:ext cx="8836025" cy="830997"/>
          </a:xfrm>
          <a:prstGeom prst="rect">
            <a:avLst/>
          </a:prstGeom>
        </p:spPr>
        <p:txBody>
          <a:bodyPr wrap="square">
            <a:spAutoFit/>
          </a:bodyPr>
          <a:lstStyle/>
          <a:p>
            <a:pPr algn="just"/>
            <a:r>
              <a:rPr lang="en-US" sz="2400" dirty="0" smtClean="0"/>
              <a:t>We </a:t>
            </a:r>
            <a:r>
              <a:rPr lang="en-US" sz="2400" dirty="0"/>
              <a:t>go to the gym regularly, and the trainer has given us the schedule of our workout:</a:t>
            </a:r>
          </a:p>
        </p:txBody>
      </p:sp>
      <p:pic>
        <p:nvPicPr>
          <p:cNvPr id="21506"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675" y="1218923"/>
            <a:ext cx="4009253" cy="4766102"/>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p:cNvSpPr>
            <a:spLocks noGrp="1"/>
          </p:cNvSpPr>
          <p:nvPr>
            <p:ph type="title"/>
          </p:nvPr>
        </p:nvSpPr>
        <p:spPr>
          <a:xfrm>
            <a:off x="155575" y="168276"/>
            <a:ext cx="8683624" cy="490826"/>
          </a:xfrm>
        </p:spPr>
        <p:txBody>
          <a:bodyPr>
            <a:normAutofit fontScale="90000"/>
          </a:bodyPr>
          <a:lstStyle/>
          <a:p>
            <a:r>
              <a:rPr lang="en-US" dirty="0" smtClean="0"/>
              <a:t>Consider another scenario</a:t>
            </a:r>
            <a:endParaRPr lang="zh-TW" altLang="en-US" dirty="0" smtClean="0">
              <a:ea typeface="ＭＳ Ｐゴシック" pitchFamily="34" charset="-128"/>
            </a:endParaRPr>
          </a:p>
        </p:txBody>
      </p:sp>
      <p:sp>
        <p:nvSpPr>
          <p:cNvPr id="2" name="Rectangle 1"/>
          <p:cNvSpPr/>
          <p:nvPr/>
        </p:nvSpPr>
        <p:spPr>
          <a:xfrm>
            <a:off x="460375" y="6062398"/>
            <a:ext cx="8378825" cy="369332"/>
          </a:xfrm>
          <a:prstGeom prst="rect">
            <a:avLst/>
          </a:prstGeom>
        </p:spPr>
        <p:txBody>
          <a:bodyPr wrap="square">
            <a:spAutoFit/>
          </a:bodyPr>
          <a:lstStyle/>
          <a:p>
            <a:pPr algn="ctr"/>
            <a:r>
              <a:rPr lang="en-US" b="1" dirty="0"/>
              <a:t>Note that all the exercises are repeated in a proper order every week. </a:t>
            </a:r>
            <a:endParaRPr lang="en-IN" b="1" dirty="0"/>
          </a:p>
        </p:txBody>
      </p:sp>
    </p:spTree>
    <p:extLst>
      <p:ext uri="{BB962C8B-B14F-4D97-AF65-F5344CB8AC3E}">
        <p14:creationId xmlns:p14="http://schemas.microsoft.com/office/powerpoint/2010/main" val="3248673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443345"/>
            <a:ext cx="8836025" cy="1938992"/>
          </a:xfrm>
          <a:prstGeom prst="rect">
            <a:avLst/>
          </a:prstGeom>
        </p:spPr>
        <p:txBody>
          <a:bodyPr wrap="square">
            <a:spAutoFit/>
          </a:bodyPr>
          <a:lstStyle/>
          <a:p>
            <a:pPr algn="just"/>
            <a:r>
              <a:rPr lang="en-US" sz="2400" dirty="0" smtClean="0"/>
              <a:t>Let </a:t>
            </a:r>
            <a:r>
              <a:rPr lang="en-US" sz="2400" dirty="0"/>
              <a:t>us use a </a:t>
            </a:r>
            <a:r>
              <a:rPr lang="en-US" sz="2400" b="1" dirty="0"/>
              <a:t>feed-forward network </a:t>
            </a:r>
            <a:r>
              <a:rPr lang="en-US" sz="2400" dirty="0"/>
              <a:t>to trying and predicting the types of exercises</a:t>
            </a:r>
            <a:r>
              <a:rPr lang="en-US" sz="2400" dirty="0" smtClean="0"/>
              <a:t>.</a:t>
            </a:r>
          </a:p>
          <a:p>
            <a:pPr algn="just"/>
            <a:r>
              <a:rPr lang="en-US" sz="2400" dirty="0"/>
              <a:t>The inputs are the </a:t>
            </a:r>
            <a:r>
              <a:rPr lang="en-US" sz="2400" b="1" dirty="0"/>
              <a:t>day, month,</a:t>
            </a:r>
            <a:r>
              <a:rPr lang="en-US" sz="2400" dirty="0"/>
              <a:t> and </a:t>
            </a:r>
            <a:r>
              <a:rPr lang="en-US" sz="2400" b="1" dirty="0"/>
              <a:t>health status</a:t>
            </a:r>
            <a:r>
              <a:rPr lang="en-US" sz="2400" dirty="0"/>
              <a:t>. A neural network has been trained using these inputs to provide the prediction of the exercise.</a:t>
            </a:r>
          </a:p>
        </p:txBody>
      </p:sp>
      <p:pic>
        <p:nvPicPr>
          <p:cNvPr id="22530"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345" y="2382337"/>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57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160338"/>
            <a:ext cx="8836025" cy="1200329"/>
          </a:xfrm>
          <a:prstGeom prst="rect">
            <a:avLst/>
          </a:prstGeom>
        </p:spPr>
        <p:txBody>
          <a:bodyPr wrap="square">
            <a:spAutoFit/>
          </a:bodyPr>
          <a:lstStyle/>
          <a:p>
            <a:pPr algn="just"/>
            <a:r>
              <a:rPr lang="en-US" sz="2400" dirty="0"/>
              <a:t>However, this will not very accurate, considering the input. To fix this, we make use of the concept of Recurrent Neural Networks, as shown below</a:t>
            </a:r>
            <a:r>
              <a:rPr lang="en-US" sz="2400" dirty="0" smtClean="0"/>
              <a:t>:</a:t>
            </a:r>
            <a:endParaRPr lang="en-US" sz="2400" dirty="0"/>
          </a:p>
        </p:txBody>
      </p:sp>
      <p:pic>
        <p:nvPicPr>
          <p:cNvPr id="23554"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49" y="1360667"/>
            <a:ext cx="5629275" cy="31623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7976" y="4876800"/>
            <a:ext cx="8607424" cy="1200329"/>
          </a:xfrm>
          <a:prstGeom prst="rect">
            <a:avLst/>
          </a:prstGeom>
        </p:spPr>
        <p:txBody>
          <a:bodyPr wrap="square">
            <a:spAutoFit/>
          </a:bodyPr>
          <a:lstStyle/>
          <a:p>
            <a:pPr algn="just"/>
            <a:r>
              <a:rPr lang="en-US" sz="2400" dirty="0"/>
              <a:t>In this case, find the inputs to be workout done on the previous day.</a:t>
            </a:r>
          </a:p>
          <a:p>
            <a:pPr algn="just"/>
            <a:r>
              <a:rPr lang="en-US" sz="2400" dirty="0"/>
              <a:t>So if we did a shoulder exercise yesterday, we could do a bicep exercise today, and this goes on for the rest of the week.</a:t>
            </a:r>
          </a:p>
        </p:txBody>
      </p:sp>
    </p:spTree>
    <p:extLst>
      <p:ext uri="{BB962C8B-B14F-4D97-AF65-F5344CB8AC3E}">
        <p14:creationId xmlns:p14="http://schemas.microsoft.com/office/powerpoint/2010/main" val="2600149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381000"/>
            <a:ext cx="8836025" cy="830997"/>
          </a:xfrm>
          <a:prstGeom prst="rect">
            <a:avLst/>
          </a:prstGeom>
        </p:spPr>
        <p:txBody>
          <a:bodyPr wrap="square">
            <a:spAutoFit/>
          </a:bodyPr>
          <a:lstStyle/>
          <a:p>
            <a:pPr algn="just"/>
            <a:r>
              <a:rPr lang="en-US" sz="2400" dirty="0"/>
              <a:t>However, if we happen to miss a day at the gym, the data from the previously attended timestamp can be considered </a:t>
            </a:r>
            <a:r>
              <a:rPr lang="en-US" sz="2400" dirty="0" smtClean="0"/>
              <a:t>below</a:t>
            </a:r>
            <a:r>
              <a:rPr lang="en-US" sz="2400" dirty="0"/>
              <a:t>:</a:t>
            </a:r>
          </a:p>
        </p:txBody>
      </p:sp>
      <p:sp>
        <p:nvSpPr>
          <p:cNvPr id="2" name="Rectangle 1"/>
          <p:cNvSpPr/>
          <p:nvPr/>
        </p:nvSpPr>
        <p:spPr>
          <a:xfrm>
            <a:off x="231774" y="4114800"/>
            <a:ext cx="8683625" cy="830997"/>
          </a:xfrm>
          <a:prstGeom prst="rect">
            <a:avLst/>
          </a:prstGeom>
        </p:spPr>
        <p:txBody>
          <a:bodyPr wrap="square">
            <a:spAutoFit/>
          </a:bodyPr>
          <a:lstStyle/>
          <a:p>
            <a:pPr algn="just"/>
            <a:r>
              <a:rPr lang="en-US" sz="2400" dirty="0"/>
              <a:t>If a model is experienced based on the data it obtains from the last exercises, the output from the model will be accurate</a:t>
            </a:r>
            <a:r>
              <a:rPr lang="en-US" sz="2400" dirty="0" smtClean="0"/>
              <a:t>.</a:t>
            </a:r>
            <a:endParaRPr lang="en-US" sz="2400" dirty="0"/>
          </a:p>
        </p:txBody>
      </p:sp>
      <p:pic>
        <p:nvPicPr>
          <p:cNvPr id="24578"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30" y="1436440"/>
            <a:ext cx="4783570" cy="27664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orking of RNN in Tenso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406" y="1740001"/>
            <a:ext cx="3598958" cy="2159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7138" y="5105400"/>
            <a:ext cx="8836025" cy="830997"/>
          </a:xfrm>
          <a:prstGeom prst="rect">
            <a:avLst/>
          </a:prstGeom>
        </p:spPr>
        <p:txBody>
          <a:bodyPr wrap="square">
            <a:spAutoFit/>
          </a:bodyPr>
          <a:lstStyle/>
          <a:p>
            <a:pPr algn="just"/>
            <a:r>
              <a:rPr lang="en-US" sz="2400" dirty="0"/>
              <a:t>So, if we have a shoulder exercise, the corresponding node will be '1', and the rest of the exercise nodes will be mapped to '0'.</a:t>
            </a:r>
          </a:p>
        </p:txBody>
      </p:sp>
    </p:spTree>
    <p:extLst>
      <p:ext uri="{BB962C8B-B14F-4D97-AF65-F5344CB8AC3E}">
        <p14:creationId xmlns:p14="http://schemas.microsoft.com/office/powerpoint/2010/main" val="4057074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3" name="Rectangle 2"/>
          <p:cNvSpPr/>
          <p:nvPr/>
        </p:nvSpPr>
        <p:spPr>
          <a:xfrm>
            <a:off x="155575" y="3441680"/>
            <a:ext cx="8683625" cy="3416320"/>
          </a:xfrm>
          <a:prstGeom prst="rect">
            <a:avLst/>
          </a:prstGeom>
        </p:spPr>
        <p:txBody>
          <a:bodyPr wrap="square">
            <a:spAutoFit/>
          </a:bodyPr>
          <a:lstStyle/>
          <a:p>
            <a:pPr algn="just"/>
            <a:r>
              <a:rPr lang="en-US" sz="2400" dirty="0"/>
              <a:t>In the above diagram, we have specific inputs at-1? which is fed into the network. These inputs will lead to parallel outputs at time 't-1' as well</a:t>
            </a:r>
            <a:r>
              <a:rPr lang="en-US" sz="2400" dirty="0" smtClean="0"/>
              <a:t>.</a:t>
            </a:r>
          </a:p>
          <a:p>
            <a:pPr algn="just"/>
            <a:r>
              <a:rPr lang="en-US" sz="2400" dirty="0"/>
              <a:t>In the next timestamp, information from the previous input't-1? is provided along with input </a:t>
            </a:r>
            <a:r>
              <a:rPr lang="en-US" sz="2400" dirty="0" err="1"/>
              <a:t>at't</a:t>
            </a:r>
            <a:r>
              <a:rPr lang="en-US" sz="2400" dirty="0"/>
              <a:t>? to provide the output at 't eventually.'</a:t>
            </a:r>
          </a:p>
          <a:p>
            <a:pPr algn="just"/>
            <a:r>
              <a:rPr lang="en-US" sz="2400" dirty="0"/>
              <a:t>This process repeats itself, to ensure that the latest inputs are aware and can use the information from the previous timestamp is obtained</a:t>
            </a:r>
            <a:r>
              <a:rPr lang="en-US" sz="2400" dirty="0" smtClean="0"/>
              <a:t>.</a:t>
            </a:r>
            <a:endParaRPr lang="en-US" sz="2400" dirty="0"/>
          </a:p>
        </p:txBody>
      </p:sp>
      <p:pic>
        <p:nvPicPr>
          <p:cNvPr id="20482" name="Picture 2" descr="Working of RNN in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7" y="30480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0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316" y="149959"/>
            <a:ext cx="7523884" cy="6124754"/>
          </a:xfrm>
          <a:prstGeom prst="rect">
            <a:avLst/>
          </a:prstGeom>
        </p:spPr>
        <p:txBody>
          <a:bodyPr wrap="square">
            <a:spAutoFit/>
          </a:bodyPr>
          <a:lstStyle/>
          <a:p>
            <a:pPr algn="just" fontAlgn="base"/>
            <a:r>
              <a:rPr lang="en-US" sz="2800" b="1" dirty="0"/>
              <a:t>Recurrent Neural Network(RNN)</a:t>
            </a:r>
            <a:r>
              <a:rPr lang="en-US" sz="2800" dirty="0"/>
              <a:t> is a type of </a:t>
            </a:r>
            <a:r>
              <a:rPr lang="en-US" sz="2800" u="sng" dirty="0">
                <a:hlinkClick r:id="rId2"/>
              </a:rPr>
              <a:t>Neural Network</a:t>
            </a:r>
            <a:r>
              <a:rPr lang="en-US" sz="2800" dirty="0"/>
              <a:t> where the </a:t>
            </a:r>
            <a:r>
              <a:rPr lang="en-US" sz="2800" b="1" dirty="0"/>
              <a:t>output from the previous step are fed as input to the current step</a:t>
            </a:r>
            <a:r>
              <a:rPr lang="en-US" sz="2800" dirty="0"/>
              <a:t>. </a:t>
            </a:r>
            <a:endParaRPr lang="en-US" sz="2800" dirty="0" smtClean="0"/>
          </a:p>
          <a:p>
            <a:pPr algn="just" fontAlgn="base"/>
            <a:r>
              <a:rPr lang="en-US" sz="2800" dirty="0" smtClean="0"/>
              <a:t>In </a:t>
            </a:r>
            <a:r>
              <a:rPr lang="en-US" sz="2800" dirty="0"/>
              <a:t>traditional neural networks, all the inputs and outputs are independent of each other, but in cases like when it is required to predict the next word of a sentence, the previous words are required and hence there is a need to remember the previous words. </a:t>
            </a:r>
            <a:endParaRPr lang="en-US" sz="2800" dirty="0" smtClean="0"/>
          </a:p>
          <a:p>
            <a:pPr algn="just" fontAlgn="base"/>
            <a:r>
              <a:rPr lang="en-US" sz="2800" dirty="0" smtClean="0"/>
              <a:t>Thus </a:t>
            </a:r>
            <a:r>
              <a:rPr lang="en-US" sz="2800" dirty="0"/>
              <a:t>RNN came into existence, which solved this issue with the help of a Hidden Layer. </a:t>
            </a:r>
            <a:endParaRPr lang="en-US" sz="2800" dirty="0" smtClean="0"/>
          </a:p>
          <a:p>
            <a:pPr algn="just" fontAlgn="base"/>
            <a:r>
              <a:rPr lang="en-US" sz="2800" dirty="0" smtClean="0"/>
              <a:t>The </a:t>
            </a:r>
            <a:r>
              <a:rPr lang="en-US" sz="2800" dirty="0"/>
              <a:t>main and most important feature of RNN is </a:t>
            </a:r>
            <a:r>
              <a:rPr lang="en-US" sz="2800" b="1" dirty="0"/>
              <a:t>Hidden state</a:t>
            </a:r>
            <a:r>
              <a:rPr lang="en-US" sz="2800" dirty="0"/>
              <a:t>, which remembers some information about a sequence.</a:t>
            </a:r>
          </a:p>
        </p:txBody>
      </p:sp>
      <p:pic>
        <p:nvPicPr>
          <p:cNvPr id="614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527541"/>
            <a:ext cx="14478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0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1814</Words>
  <Application>Microsoft Office PowerPoint</Application>
  <PresentationFormat>On-screen Show (4:3)</PresentationFormat>
  <Paragraphs>186</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Consider A Feed Forward Network:</vt:lpstr>
      <vt:lpstr>Consider another scenario</vt:lpstr>
      <vt:lpstr>Consider another scenario</vt:lpstr>
      <vt:lpstr>PowerPoint Presentation</vt:lpstr>
      <vt:lpstr>PowerPoint Presentation</vt:lpstr>
      <vt:lpstr>PowerPoint Presentation</vt:lpstr>
      <vt:lpstr>PowerPoint Presentation</vt:lpstr>
      <vt:lpstr>PowerPoint Presentation</vt:lpstr>
      <vt:lpstr>PowerPoint Presentation</vt:lpstr>
      <vt:lpstr>What is a Recurrent Neural Network</vt:lpstr>
      <vt:lpstr>Recurrent Neural Networks (RNN) </vt:lpstr>
      <vt:lpstr>PowerPoint Presentation</vt:lpstr>
      <vt:lpstr>How Does RNN Works</vt:lpstr>
      <vt:lpstr>PowerPoint Presentation</vt:lpstr>
      <vt:lpstr>Training through RNN</vt:lpstr>
      <vt:lpstr>Training through RNN</vt:lpstr>
      <vt:lpstr>Types of Recurrent Neural Networks</vt:lpstr>
      <vt:lpstr>Types of Recurrent Neural Networks</vt:lpstr>
      <vt:lpstr>Types of Recurrent Neural Networks</vt:lpstr>
      <vt:lpstr>Types of Recurrent Neural Networks</vt:lpstr>
      <vt:lpstr>Types of Recurrent Neural Networks</vt:lpstr>
      <vt:lpstr>Types of Recurrent Neural Networks</vt:lpstr>
      <vt:lpstr>Two Issues of Standard RNNs</vt:lpstr>
      <vt:lpstr>Two Issues of Standard RNNs</vt:lpstr>
      <vt:lpstr>Gradient Problem Solutions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40</cp:revision>
  <dcterms:created xsi:type="dcterms:W3CDTF">2006-08-16T00:00:00Z</dcterms:created>
  <dcterms:modified xsi:type="dcterms:W3CDTF">2023-02-17T03:16:07Z</dcterms:modified>
</cp:coreProperties>
</file>